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260" r:id="rId3"/>
    <p:sldId id="1812" r:id="rId4"/>
    <p:sldId id="1809" r:id="rId5"/>
    <p:sldId id="1813" r:id="rId6"/>
    <p:sldId id="1814" r:id="rId7"/>
    <p:sldId id="1815" r:id="rId8"/>
    <p:sldId id="1804" r:id="rId9"/>
    <p:sldId id="1811" r:id="rId10"/>
    <p:sldId id="1807" r:id="rId11"/>
    <p:sldId id="309" r:id="rId12"/>
    <p:sldId id="1816" r:id="rId13"/>
  </p:sldIdLst>
  <p:sldSz cx="9144000" cy="6858000" type="screen4x3"/>
  <p:notesSz cx="6954838" cy="93091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99FF99"/>
    <a:srgbClr val="CCFFCC"/>
    <a:srgbClr val="66FF99"/>
    <a:srgbClr val="FFCCCC"/>
    <a:srgbClr val="FFCC66"/>
    <a:srgbClr val="DCECF2"/>
    <a:srgbClr val="99CCFF"/>
    <a:srgbClr val="357224"/>
    <a:srgbClr val="003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0" autoAdjust="0"/>
    <p:restoredTop sz="98566" autoAdjust="0"/>
  </p:normalViewPr>
  <p:slideViewPr>
    <p:cSldViewPr snapToGrid="0" snapToObjects="1">
      <p:cViewPr>
        <p:scale>
          <a:sx n="96" d="100"/>
          <a:sy n="96" d="100"/>
        </p:scale>
        <p:origin x="-63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84894-D3A8-4374-8942-8AB2C28F8D0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9D2CE7A-7B42-4879-84BF-9B2B23B7D818}">
      <dgm:prSet phldrT="[Texto]" custT="1"/>
      <dgm:spPr>
        <a:xfrm>
          <a:off x="276565" y="195580"/>
          <a:ext cx="3867779" cy="39116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INFRAESTRUCTURA Y CONECTIVIDAD</a:t>
          </a:r>
          <a:endParaRPr lang="es-ES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7FA66A-BC21-4744-B10B-C9C950282304}" type="parTrans" cxnId="{E50644A4-951F-46A6-81E6-DD9E984E7FFD}">
      <dgm:prSet/>
      <dgm:spPr/>
      <dgm:t>
        <a:bodyPr/>
        <a:lstStyle/>
        <a:p>
          <a:endParaRPr lang="es-ES"/>
        </a:p>
      </dgm:t>
    </dgm:pt>
    <dgm:pt modelId="{0B214D7F-6CEA-4F05-899A-C22D60C5DD17}" type="sibTrans" cxnId="{E50644A4-951F-46A6-81E6-DD9E984E7FFD}">
      <dgm:prSet/>
      <dgm:spPr>
        <a:xfrm>
          <a:off x="-2209156" y="-341797"/>
          <a:ext cx="2639395" cy="2639395"/>
        </a:xfrm>
        <a:prstGeom prst="blockArc">
          <a:avLst>
            <a:gd name="adj1" fmla="val 18900000"/>
            <a:gd name="adj2" fmla="val 2700000"/>
            <a:gd name="adj3" fmla="val 818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4BFAC767-8DDA-4467-9B44-2D0C30729628}">
      <dgm:prSet phldrT="[Texto]" custT="1"/>
      <dgm:spPr>
        <a:xfrm>
          <a:off x="276565" y="1369060"/>
          <a:ext cx="3867779" cy="391160"/>
        </a:xfrm>
        <a:prstGeom prst="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ECONOMÍA REGIONAL COMPETIVIDAD</a:t>
          </a:r>
          <a:endParaRPr lang="es-ES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8974C05-4B90-44F6-A34B-0D459DA0ECB4}" type="parTrans" cxnId="{1B7A8A8C-C875-4188-A3FC-DD99F9D5258C}">
      <dgm:prSet/>
      <dgm:spPr/>
      <dgm:t>
        <a:bodyPr/>
        <a:lstStyle/>
        <a:p>
          <a:endParaRPr lang="es-ES"/>
        </a:p>
      </dgm:t>
    </dgm:pt>
    <dgm:pt modelId="{17F5D640-2B30-4B8E-95E3-19FD7B0916DA}" type="sibTrans" cxnId="{1B7A8A8C-C875-4188-A3FC-DD99F9D5258C}">
      <dgm:prSet/>
      <dgm:spPr/>
      <dgm:t>
        <a:bodyPr/>
        <a:lstStyle/>
        <a:p>
          <a:endParaRPr lang="es-ES"/>
        </a:p>
      </dgm:t>
    </dgm:pt>
    <dgm:pt modelId="{40CA6D0A-75F5-4C42-882C-21BAC517C6A9}">
      <dgm:prSet phldrT="[Texto]" custT="1"/>
      <dgm:spPr>
        <a:xfrm>
          <a:off x="418751" y="782320"/>
          <a:ext cx="3725593" cy="391160"/>
        </a:xfrm>
        <a:prstGeom prst="rect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tint val="50000"/>
                <a:satMod val="300000"/>
              </a:srgbClr>
            </a:gs>
            <a:gs pos="35000">
              <a:srgbClr val="4BACC6">
                <a:hueOff val="-4966938"/>
                <a:satOff val="19906"/>
                <a:lumOff val="4314"/>
                <a:alphaOff val="0"/>
                <a:tint val="37000"/>
                <a:satMod val="30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CALIDAD DE VIDA</a:t>
          </a:r>
          <a:endParaRPr lang="es-ES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AF236C7-4503-493D-A1F7-AA9BDA25BE9B}" type="sibTrans" cxnId="{72CF074A-620E-4FCE-8F57-566C460943D3}">
      <dgm:prSet/>
      <dgm:spPr/>
      <dgm:t>
        <a:bodyPr/>
        <a:lstStyle/>
        <a:p>
          <a:endParaRPr lang="es-ES"/>
        </a:p>
      </dgm:t>
    </dgm:pt>
    <dgm:pt modelId="{25624EFB-DC8E-42D2-ADCC-141FB4969666}" type="parTrans" cxnId="{72CF074A-620E-4FCE-8F57-566C460943D3}">
      <dgm:prSet/>
      <dgm:spPr/>
      <dgm:t>
        <a:bodyPr/>
        <a:lstStyle/>
        <a:p>
          <a:endParaRPr lang="es-ES"/>
        </a:p>
      </dgm:t>
    </dgm:pt>
    <dgm:pt modelId="{3ED0A3BF-4FE4-4894-ACB1-D0E89A99FFCA}" type="pres">
      <dgm:prSet presAssocID="{AB084894-D3A8-4374-8942-8AB2C28F8D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039F450-7CA7-49C7-A407-18602DEFAF7A}" type="pres">
      <dgm:prSet presAssocID="{AB084894-D3A8-4374-8942-8AB2C28F8D01}" presName="Name1" presStyleCnt="0"/>
      <dgm:spPr/>
    </dgm:pt>
    <dgm:pt modelId="{E1F4D756-5C6F-4846-A521-E009352E695D}" type="pres">
      <dgm:prSet presAssocID="{AB084894-D3A8-4374-8942-8AB2C28F8D01}" presName="cycle" presStyleCnt="0"/>
      <dgm:spPr/>
    </dgm:pt>
    <dgm:pt modelId="{239B96E9-1199-42CD-B11B-FF37B54F7D7A}" type="pres">
      <dgm:prSet presAssocID="{AB084894-D3A8-4374-8942-8AB2C28F8D01}" presName="srcNode" presStyleLbl="node1" presStyleIdx="0" presStyleCnt="3"/>
      <dgm:spPr/>
    </dgm:pt>
    <dgm:pt modelId="{79605619-5A3F-4389-8AE4-763C2DA527F7}" type="pres">
      <dgm:prSet presAssocID="{AB084894-D3A8-4374-8942-8AB2C28F8D01}" presName="conn" presStyleLbl="parChTrans1D2" presStyleIdx="0" presStyleCnt="1" custLinFactNeighborX="-329"/>
      <dgm:spPr/>
      <dgm:t>
        <a:bodyPr/>
        <a:lstStyle/>
        <a:p>
          <a:endParaRPr lang="es-ES"/>
        </a:p>
      </dgm:t>
    </dgm:pt>
    <dgm:pt modelId="{2BE366C5-C528-4A8E-B84C-B7D022511A95}" type="pres">
      <dgm:prSet presAssocID="{AB084894-D3A8-4374-8942-8AB2C28F8D01}" presName="extraNode" presStyleLbl="node1" presStyleIdx="0" presStyleCnt="3"/>
      <dgm:spPr/>
    </dgm:pt>
    <dgm:pt modelId="{2E61567D-C00F-482E-8CB1-D5F637A4A5A5}" type="pres">
      <dgm:prSet presAssocID="{AB084894-D3A8-4374-8942-8AB2C28F8D01}" presName="dstNode" presStyleLbl="node1" presStyleIdx="0" presStyleCnt="3"/>
      <dgm:spPr/>
    </dgm:pt>
    <dgm:pt modelId="{30FADEE2-E8CC-4C98-99D6-1A3915CB0363}" type="pres">
      <dgm:prSet presAssocID="{29D2CE7A-7B42-4879-84BF-9B2B23B7D818}" presName="text_1" presStyleLbl="node1" presStyleIdx="0" presStyleCnt="3" custScaleX="101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BFC84-07DA-452E-A964-2A10C35C96C8}" type="pres">
      <dgm:prSet presAssocID="{29D2CE7A-7B42-4879-84BF-9B2B23B7D818}" presName="accent_1" presStyleCnt="0"/>
      <dgm:spPr/>
    </dgm:pt>
    <dgm:pt modelId="{B31FC2E1-65D5-4324-9D28-0BC45285B940}" type="pres">
      <dgm:prSet presAssocID="{29D2CE7A-7B42-4879-84BF-9B2B23B7D818}" presName="accentRepeatNode" presStyleLbl="solidFgAcc1" presStyleIdx="0" presStyleCnt="3"/>
      <dgm:spPr>
        <a:xfrm>
          <a:off x="32090" y="146685"/>
          <a:ext cx="488950" cy="488950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A51AAA0-1D0A-49B7-83F0-4A85B60BD23F}" type="pres">
      <dgm:prSet presAssocID="{40CA6D0A-75F5-4C42-882C-21BAC517C6A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39B0B-04D0-46E0-9AB5-6909D144DE3A}" type="pres">
      <dgm:prSet presAssocID="{40CA6D0A-75F5-4C42-882C-21BAC517C6A9}" presName="accent_2" presStyleCnt="0"/>
      <dgm:spPr/>
    </dgm:pt>
    <dgm:pt modelId="{0D39460C-0A56-4B32-9F31-BD94D77701FD}" type="pres">
      <dgm:prSet presAssocID="{40CA6D0A-75F5-4C42-882C-21BAC517C6A9}" presName="accentRepeatNode" presStyleLbl="solidFgAcc1" presStyleIdx="1" presStyleCnt="3"/>
      <dgm:spPr>
        <a:xfrm>
          <a:off x="174276" y="733424"/>
          <a:ext cx="488950" cy="488950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476CA543-32D6-4A33-95BA-246820C83F99}" type="pres">
      <dgm:prSet presAssocID="{4BFAC767-8DDA-4467-9B44-2D0C3072962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EAA5B-7D44-40C4-ABF2-6F89406D1D7E}" type="pres">
      <dgm:prSet presAssocID="{4BFAC767-8DDA-4467-9B44-2D0C30729628}" presName="accent_3" presStyleCnt="0"/>
      <dgm:spPr/>
    </dgm:pt>
    <dgm:pt modelId="{C59C7D2D-8185-47ED-B805-6CA7284A6E62}" type="pres">
      <dgm:prSet presAssocID="{4BFAC767-8DDA-4467-9B44-2D0C30729628}" presName="accentRepeatNode" presStyleLbl="solidFgAcc1" presStyleIdx="2" presStyleCnt="3"/>
      <dgm:spPr>
        <a:xfrm>
          <a:off x="32090" y="1320165"/>
          <a:ext cx="488950" cy="488950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</dgm:ptLst>
  <dgm:cxnLst>
    <dgm:cxn modelId="{727BAED1-0645-4A36-9EC8-658487A5B5BC}" type="presOf" srcId="{40CA6D0A-75F5-4C42-882C-21BAC517C6A9}" destId="{7A51AAA0-1D0A-49B7-83F0-4A85B60BD23F}" srcOrd="0" destOrd="0" presId="urn:microsoft.com/office/officeart/2008/layout/VerticalCurvedList"/>
    <dgm:cxn modelId="{1B7A8A8C-C875-4188-A3FC-DD99F9D5258C}" srcId="{AB084894-D3A8-4374-8942-8AB2C28F8D01}" destId="{4BFAC767-8DDA-4467-9B44-2D0C30729628}" srcOrd="2" destOrd="0" parTransId="{A8974C05-4B90-44F6-A34B-0D459DA0ECB4}" sibTransId="{17F5D640-2B30-4B8E-95E3-19FD7B0916DA}"/>
    <dgm:cxn modelId="{33878FFC-C11B-4392-A6F7-3EC35AE55137}" type="presOf" srcId="{4BFAC767-8DDA-4467-9B44-2D0C30729628}" destId="{476CA543-32D6-4A33-95BA-246820C83F99}" srcOrd="0" destOrd="0" presId="urn:microsoft.com/office/officeart/2008/layout/VerticalCurvedList"/>
    <dgm:cxn modelId="{3C117A9C-C452-48C0-85C1-33DD26739F47}" type="presOf" srcId="{AB084894-D3A8-4374-8942-8AB2C28F8D01}" destId="{3ED0A3BF-4FE4-4894-ACB1-D0E89A99FFCA}" srcOrd="0" destOrd="0" presId="urn:microsoft.com/office/officeart/2008/layout/VerticalCurvedList"/>
    <dgm:cxn modelId="{72CF074A-620E-4FCE-8F57-566C460943D3}" srcId="{AB084894-D3A8-4374-8942-8AB2C28F8D01}" destId="{40CA6D0A-75F5-4C42-882C-21BAC517C6A9}" srcOrd="1" destOrd="0" parTransId="{25624EFB-DC8E-42D2-ADCC-141FB4969666}" sibTransId="{BAF236C7-4503-493D-A1F7-AA9BDA25BE9B}"/>
    <dgm:cxn modelId="{E50644A4-951F-46A6-81E6-DD9E984E7FFD}" srcId="{AB084894-D3A8-4374-8942-8AB2C28F8D01}" destId="{29D2CE7A-7B42-4879-84BF-9B2B23B7D818}" srcOrd="0" destOrd="0" parTransId="{987FA66A-BC21-4744-B10B-C9C950282304}" sibTransId="{0B214D7F-6CEA-4F05-899A-C22D60C5DD17}"/>
    <dgm:cxn modelId="{D0FC01B2-D5A7-4F10-A785-345EA4222BCF}" type="presOf" srcId="{29D2CE7A-7B42-4879-84BF-9B2B23B7D818}" destId="{30FADEE2-E8CC-4C98-99D6-1A3915CB0363}" srcOrd="0" destOrd="0" presId="urn:microsoft.com/office/officeart/2008/layout/VerticalCurvedList"/>
    <dgm:cxn modelId="{0F0A3A15-4109-49BD-9229-3D2226A02A56}" type="presOf" srcId="{0B214D7F-6CEA-4F05-899A-C22D60C5DD17}" destId="{79605619-5A3F-4389-8AE4-763C2DA527F7}" srcOrd="0" destOrd="0" presId="urn:microsoft.com/office/officeart/2008/layout/VerticalCurvedList"/>
    <dgm:cxn modelId="{764E65BF-3892-49F5-854B-6AD9460BD58A}" type="presParOf" srcId="{3ED0A3BF-4FE4-4894-ACB1-D0E89A99FFCA}" destId="{3039F450-7CA7-49C7-A407-18602DEFAF7A}" srcOrd="0" destOrd="0" presId="urn:microsoft.com/office/officeart/2008/layout/VerticalCurvedList"/>
    <dgm:cxn modelId="{CA40FC48-CBD5-4489-BAE1-FCDB64B2CB41}" type="presParOf" srcId="{3039F450-7CA7-49C7-A407-18602DEFAF7A}" destId="{E1F4D756-5C6F-4846-A521-E009352E695D}" srcOrd="0" destOrd="0" presId="urn:microsoft.com/office/officeart/2008/layout/VerticalCurvedList"/>
    <dgm:cxn modelId="{A29B59C8-AD97-40FC-AF80-4DFE82CE42AB}" type="presParOf" srcId="{E1F4D756-5C6F-4846-A521-E009352E695D}" destId="{239B96E9-1199-42CD-B11B-FF37B54F7D7A}" srcOrd="0" destOrd="0" presId="urn:microsoft.com/office/officeart/2008/layout/VerticalCurvedList"/>
    <dgm:cxn modelId="{73508222-B4BD-418A-87E6-BC9B5B7EAF7C}" type="presParOf" srcId="{E1F4D756-5C6F-4846-A521-E009352E695D}" destId="{79605619-5A3F-4389-8AE4-763C2DA527F7}" srcOrd="1" destOrd="0" presId="urn:microsoft.com/office/officeart/2008/layout/VerticalCurvedList"/>
    <dgm:cxn modelId="{CBD79FF9-CCD3-4A44-9EA8-50174A5978F9}" type="presParOf" srcId="{E1F4D756-5C6F-4846-A521-E009352E695D}" destId="{2BE366C5-C528-4A8E-B84C-B7D022511A95}" srcOrd="2" destOrd="0" presId="urn:microsoft.com/office/officeart/2008/layout/VerticalCurvedList"/>
    <dgm:cxn modelId="{1F4F4D38-950F-4873-8FAF-393060E0F734}" type="presParOf" srcId="{E1F4D756-5C6F-4846-A521-E009352E695D}" destId="{2E61567D-C00F-482E-8CB1-D5F637A4A5A5}" srcOrd="3" destOrd="0" presId="urn:microsoft.com/office/officeart/2008/layout/VerticalCurvedList"/>
    <dgm:cxn modelId="{14AED96C-AA1A-43B3-92E2-AD537EBD4481}" type="presParOf" srcId="{3039F450-7CA7-49C7-A407-18602DEFAF7A}" destId="{30FADEE2-E8CC-4C98-99D6-1A3915CB0363}" srcOrd="1" destOrd="0" presId="urn:microsoft.com/office/officeart/2008/layout/VerticalCurvedList"/>
    <dgm:cxn modelId="{6395A8A6-3E02-45E4-AE32-C035D7A81883}" type="presParOf" srcId="{3039F450-7CA7-49C7-A407-18602DEFAF7A}" destId="{F90BFC84-07DA-452E-A964-2A10C35C96C8}" srcOrd="2" destOrd="0" presId="urn:microsoft.com/office/officeart/2008/layout/VerticalCurvedList"/>
    <dgm:cxn modelId="{639877EB-C9ED-434F-B151-04E4C53A349F}" type="presParOf" srcId="{F90BFC84-07DA-452E-A964-2A10C35C96C8}" destId="{B31FC2E1-65D5-4324-9D28-0BC45285B940}" srcOrd="0" destOrd="0" presId="urn:microsoft.com/office/officeart/2008/layout/VerticalCurvedList"/>
    <dgm:cxn modelId="{3402AD0F-E85B-4651-B491-5A94F7473266}" type="presParOf" srcId="{3039F450-7CA7-49C7-A407-18602DEFAF7A}" destId="{7A51AAA0-1D0A-49B7-83F0-4A85B60BD23F}" srcOrd="3" destOrd="0" presId="urn:microsoft.com/office/officeart/2008/layout/VerticalCurvedList"/>
    <dgm:cxn modelId="{89EEB848-239F-4096-AF23-C0E4224EA94D}" type="presParOf" srcId="{3039F450-7CA7-49C7-A407-18602DEFAF7A}" destId="{F7439B0B-04D0-46E0-9AB5-6909D144DE3A}" srcOrd="4" destOrd="0" presId="urn:microsoft.com/office/officeart/2008/layout/VerticalCurvedList"/>
    <dgm:cxn modelId="{72CBF88C-1E88-43AD-B73C-570D61E73C62}" type="presParOf" srcId="{F7439B0B-04D0-46E0-9AB5-6909D144DE3A}" destId="{0D39460C-0A56-4B32-9F31-BD94D77701FD}" srcOrd="0" destOrd="0" presId="urn:microsoft.com/office/officeart/2008/layout/VerticalCurvedList"/>
    <dgm:cxn modelId="{659D7EF3-6DB8-494B-A83E-4D5FDF83A8A9}" type="presParOf" srcId="{3039F450-7CA7-49C7-A407-18602DEFAF7A}" destId="{476CA543-32D6-4A33-95BA-246820C83F99}" srcOrd="5" destOrd="0" presId="urn:microsoft.com/office/officeart/2008/layout/VerticalCurvedList"/>
    <dgm:cxn modelId="{E4D4873C-8325-40C4-ADE4-05FF3BD6B25D}" type="presParOf" srcId="{3039F450-7CA7-49C7-A407-18602DEFAF7A}" destId="{C51EAA5B-7D44-40C4-ABF2-6F89406D1D7E}" srcOrd="6" destOrd="0" presId="urn:microsoft.com/office/officeart/2008/layout/VerticalCurvedList"/>
    <dgm:cxn modelId="{C17664F8-0023-414D-B002-8964EF72735F}" type="presParOf" srcId="{C51EAA5B-7D44-40C4-ABF2-6F89406D1D7E}" destId="{C59C7D2D-8185-47ED-B805-6CA7284A6E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D9B62-3DEF-471C-A5DE-9868513DD550}" type="doc">
      <dgm:prSet loTypeId="urn:microsoft.com/office/officeart/2005/8/layout/target2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DC033BFB-83CE-4B51-8099-4D4666AF3A8F}">
      <dgm:prSet phldrT="[Texto]" custT="1"/>
      <dgm:spPr>
        <a:xfrm>
          <a:off x="0" y="0"/>
          <a:ext cx="5573394" cy="2877820"/>
        </a:xfrm>
        <a:prstGeom prst="roundRect">
          <a:avLst>
            <a:gd name="adj" fmla="val 85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S" sz="1200" b="1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EF774701-7755-4211-B20D-CE011851B7E0}" type="parTrans" cxnId="{D5E64D86-04CE-444A-9EE3-3509262DC456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49FCBD1B-3334-469D-9E28-9BA7691CE16A}" type="sibTrans" cxnId="{D5E64D86-04CE-444A-9EE3-3509262DC456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3CAE6D5E-8BE2-4179-BC5E-69C4B6890155}">
      <dgm:prSet phldrT="[Texto]"/>
      <dgm:spPr>
        <a:xfrm>
          <a:off x="139334" y="719455"/>
          <a:ext cx="836009" cy="653130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Mantención de Áreas 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Verdes Concesionadas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5A4522AC-56F4-4DAC-8327-946232A907A9}" type="parTrans" cxnId="{60320292-4D8D-4EFF-B259-839FCC57599D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16188A3C-1DF7-4364-8C8C-C1C67646F2E9}" type="sibTrans" cxnId="{60320292-4D8D-4EFF-B259-839FCC57599D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70B9822E-207A-4161-A3CC-03F21FD283B0}">
      <dgm:prSet phldrT="[Texto]" custT="1"/>
      <dgm:spPr>
        <a:xfrm>
          <a:off x="1114679" y="719455"/>
          <a:ext cx="4319381" cy="2014474"/>
        </a:xfrm>
        <a:prstGeom prst="roundRect">
          <a:avLst>
            <a:gd name="adj" fmla="val 105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" sz="14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No se puede financiar ningún proyecto que este emplazado en terreno de </a:t>
          </a:r>
          <a:r>
            <a:rPr lang="es-ES" sz="14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privados. </a:t>
          </a:r>
          <a:r>
            <a:rPr lang="es-CL" sz="1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  <a:t>No se financian diseños, programas, ni tampoco adquisición de activos</a:t>
          </a:r>
          <a:br>
            <a:rPr lang="es-CL" sz="1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</a:br>
          <a:r>
            <a:rPr lang="es-CL" sz="14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  <a:t>no financieros. </a:t>
          </a:r>
          <a:endParaRPr lang="es-CL" sz="1400" dirty="0">
            <a:solidFill>
              <a:schemeClr val="accent1">
                <a:lumMod val="75000"/>
              </a:schemeClr>
            </a:solidFill>
            <a:latin typeface="Gill Sans MT" pitchFamily="34" charset="0"/>
            <a:ea typeface="+mn-ea"/>
            <a:cs typeface="+mn-cs"/>
          </a:endParaRPr>
        </a:p>
      </dgm:t>
    </dgm:pt>
    <dgm:pt modelId="{5613BCD6-C683-48FB-99B1-A9C12FC704D5}" type="parTrans" cxnId="{B3272506-EA35-4C64-AB24-1D245206469E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550D9B18-6E07-48BB-A5B4-E2C7A122D5B0}" type="sibTrans" cxnId="{B3272506-EA35-4C64-AB24-1D245206469E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53AF0F1A-4368-4C0E-A7BD-390FAED1A965}">
      <dgm:prSet phldrT="[Texto]"/>
      <dgm:spPr>
        <a:xfrm>
          <a:off x="1254013" y="1438910"/>
          <a:ext cx="4040711" cy="1151128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S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Y aquellas susceptibles de asimilar con servicios a la comunidad del subtítulo 22, bienes  y servicios de consumo del Clasificador Presupuestario Municipal o bien, del Presupuesto Municipal</a:t>
          </a:r>
          <a:endParaRPr lang="es-CL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F64C0F61-94FE-4A68-A4F4-A9F9857B28E7}" type="parTrans" cxnId="{F422A1C7-33C5-4E44-B0CC-A06B9AAD9BF2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CA51AE1E-5874-47C7-9FC6-47644D85C495}" type="sibTrans" cxnId="{F422A1C7-33C5-4E44-B0CC-A06B9AAD9BF2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2E57F441-B83B-4DCC-B295-F0BC166491C9}">
      <dgm:prSet phldrT="[Texto]"/>
      <dgm:spPr>
        <a:xfrm>
          <a:off x="1355031" y="1956917"/>
          <a:ext cx="1259565" cy="5180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equipos y vehículos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3F04D6F5-F5A6-413F-83D3-CB489B682980}" type="parTrans" cxnId="{F3994F30-0059-4035-B630-C81B56E8EAE6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9001957B-F5D2-4687-B463-27479AAA0930}" type="sibTrans" cxnId="{F3994F30-0059-4035-B630-C81B56E8EAE6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9755D221-71F8-464B-9F14-54CDB3EFA2A6}">
      <dgm:prSet phldrT="[Texto]"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08C9F105-D0DA-48E0-B070-AB9B340BCE6B}" type="parTrans" cxnId="{2F4C08B9-AB22-4ADF-8FB6-DF806BA1655A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0C10C692-6FF1-43CF-8856-6E1F7DABDB64}" type="sibTrans" cxnId="{2F4C08B9-AB22-4ADF-8FB6-DF806BA1655A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F928E918-8EB8-447D-A17A-7B505E6E8DBA}">
      <dgm:prSet phldrT="[Texto]"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CBF76135-315E-4FE1-A7E4-6C6612B49838}" type="parTrans" cxnId="{811544F5-7A03-4D8C-9E10-3E8CECB0BB6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0D12D8F6-86A9-4186-A3E1-D7FCDD75C07A}" type="sibTrans" cxnId="{811544F5-7A03-4D8C-9E10-3E8CECB0BB6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EE977221-D8E7-414E-A95A-87A1D8FA13B2}">
      <dgm:prSet phldrT="[Texto]"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9A3AE5FA-2B49-43DC-958F-D688EF1BF056}" type="parTrans" cxnId="{E835CF6C-2A09-4C8E-BB95-DC4B65C30FD1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ED584068-2C26-4F0F-9558-73363BF57CAF}" type="sibTrans" cxnId="{E835CF6C-2A09-4C8E-BB95-DC4B65C30FD1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194BDFD4-DB0B-4197-8766-DF4D3855BD16}">
      <dgm:prSet phldrT="[Texto]"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46376352-DB29-47D0-8032-709010E7F329}" type="parTrans" cxnId="{9B1E79E0-CB62-4089-A8B7-CA77907D40EC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905FE209-D084-4937-B0AD-B928956FC1A5}" type="sibTrans" cxnId="{9B1E79E0-CB62-4089-A8B7-CA77907D40EC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811CFC83-2C31-4DFE-8A53-D05528DC70C9}">
      <dgm:prSet phldrT="[Texto]"/>
      <dgm:spPr>
        <a:xfrm>
          <a:off x="139334" y="1399690"/>
          <a:ext cx="836009" cy="653130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Señalizaciones del Tránsito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F9B0841E-651B-43FD-B828-71F04A9DD0A1}" type="parTrans" cxnId="{E605C53E-A6FC-43D4-B692-EAA2A63D49E9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3E7831D5-0954-4709-80BD-421CF6475F24}" type="sibTrans" cxnId="{E605C53E-A6FC-43D4-B692-EAA2A63D49E9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32DD588C-25F3-4109-95E6-5B1154AE4D16}">
      <dgm:prSet phldrT="[Texto]"/>
      <dgm:spPr>
        <a:xfrm>
          <a:off x="139334" y="2079925"/>
          <a:ext cx="836009" cy="653130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Limpieza de Sitios Eriazos 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7F0FC2ED-2D2D-489C-8379-51E2F18AE275}" type="parTrans" cxnId="{ACA583EB-1D97-4425-8E0D-BDCAEA4AC28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A5C470E2-B470-4247-B356-F12B52A02E67}" type="sibTrans" cxnId="{ACA583EB-1D97-4425-8E0D-BDCAEA4AC28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84E4748F-BCB9-4C49-89D3-A2D2FE228100}">
      <dgm:prSet/>
      <dgm:spPr>
        <a:xfrm>
          <a:off x="2642028" y="1956917"/>
          <a:ext cx="1259565" cy="5180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implementos para 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Bomberos o Carabineros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F2AAA8EB-4222-4CD5-9072-0509CC478901}" type="parTrans" cxnId="{6384B0C0-8716-42FC-AEB4-B23D2BB1317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77C5A36E-98CA-4B04-9172-BB97C20F99E0}" type="sibTrans" cxnId="{6384B0C0-8716-42FC-AEB4-B23D2BB1317F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7E390D9D-685E-4C14-A207-1050FBF5931B}">
      <dgm:prSet/>
      <dgm:spPr>
        <a:xfrm>
          <a:off x="3929025" y="1956917"/>
          <a:ext cx="1259565" cy="5180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s-E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vehículos</a:t>
          </a:r>
          <a:endParaRPr lang="es-C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5CC0377F-963D-4C28-B602-D039E94CC469}" type="parTrans" cxnId="{BB38E40B-7A6B-463F-A930-BF2A91386D93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8482CE13-94D8-49CE-BC85-2292FFB481DE}" type="sibTrans" cxnId="{BB38E40B-7A6B-463F-A930-BF2A91386D93}">
      <dgm:prSet/>
      <dgm:spPr/>
      <dgm:t>
        <a:bodyPr/>
        <a:lstStyle/>
        <a:p>
          <a:endParaRPr lang="es-CL">
            <a:latin typeface="Gill Sans MT" pitchFamily="34" charset="0"/>
          </a:endParaRPr>
        </a:p>
      </dgm:t>
    </dgm:pt>
    <dgm:pt modelId="{D3C9E0EA-8BF4-40D3-8F80-39BFB5D1D28C}" type="pres">
      <dgm:prSet presAssocID="{284D9B62-3DEF-471C-A5DE-9868513DD55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2CC82FC-7B9A-4809-A5BC-DB7CE1FF9BCD}" type="pres">
      <dgm:prSet presAssocID="{284D9B62-3DEF-471C-A5DE-9868513DD550}" presName="outerBox" presStyleCnt="0"/>
      <dgm:spPr/>
      <dgm:t>
        <a:bodyPr/>
        <a:lstStyle/>
        <a:p>
          <a:endParaRPr lang="es-CL"/>
        </a:p>
      </dgm:t>
    </dgm:pt>
    <dgm:pt modelId="{18605CBC-0A88-4D25-856D-FE63D0FA86BD}" type="pres">
      <dgm:prSet presAssocID="{284D9B62-3DEF-471C-A5DE-9868513DD550}" presName="outerBoxParent" presStyleLbl="node1" presStyleIdx="0" presStyleCnt="3" custLinFactNeighborX="-5620"/>
      <dgm:spPr/>
      <dgm:t>
        <a:bodyPr/>
        <a:lstStyle/>
        <a:p>
          <a:endParaRPr lang="es-CL"/>
        </a:p>
      </dgm:t>
    </dgm:pt>
    <dgm:pt modelId="{2F8EA374-4BEC-4023-8A53-A6E72D2820B6}" type="pres">
      <dgm:prSet presAssocID="{284D9B62-3DEF-471C-A5DE-9868513DD550}" presName="outerBoxChildren" presStyleCnt="0"/>
      <dgm:spPr/>
      <dgm:t>
        <a:bodyPr/>
        <a:lstStyle/>
        <a:p>
          <a:endParaRPr lang="es-CL"/>
        </a:p>
      </dgm:t>
    </dgm:pt>
    <dgm:pt modelId="{45B6DF11-5A1A-4666-8469-E2239467C07B}" type="pres">
      <dgm:prSet presAssocID="{3CAE6D5E-8BE2-4179-BC5E-69C4B6890155}" presName="oChild" presStyleLbl="fgAcc1" presStyleIdx="0" presStyleCnt="6" custLinFactY="-83959" custLinFactNeighborX="-2326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EC4FBF-6568-42FC-98E8-521006D5FFBB}" type="pres">
      <dgm:prSet presAssocID="{16188A3C-1DF7-4364-8C8C-C1C67646F2E9}" presName="outerSibTrans" presStyleCnt="0"/>
      <dgm:spPr/>
      <dgm:t>
        <a:bodyPr/>
        <a:lstStyle/>
        <a:p>
          <a:endParaRPr lang="es-CL"/>
        </a:p>
      </dgm:t>
    </dgm:pt>
    <dgm:pt modelId="{CC906350-CD37-4CBA-B1FF-03FFEB005D2F}" type="pres">
      <dgm:prSet presAssocID="{811CFC83-2C31-4DFE-8A53-D05528DC70C9}" presName="oChild" presStyleLbl="fgAcc1" presStyleIdx="1" presStyleCnt="6" custLinFactY="-82547" custLinFactNeighborX="-2326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247A40-CE31-48DC-83B0-D861E42DEDD4}" type="pres">
      <dgm:prSet presAssocID="{3E7831D5-0954-4709-80BD-421CF6475F24}" presName="outerSibTrans" presStyleCnt="0"/>
      <dgm:spPr/>
      <dgm:t>
        <a:bodyPr/>
        <a:lstStyle/>
        <a:p>
          <a:endParaRPr lang="es-CL"/>
        </a:p>
      </dgm:t>
    </dgm:pt>
    <dgm:pt modelId="{3190BC0D-EF0E-4CFB-91A6-C93014C42490}" type="pres">
      <dgm:prSet presAssocID="{32DD588C-25F3-4109-95E6-5B1154AE4D16}" presName="oChild" presStyleLbl="fgAcc1" presStyleIdx="2" presStyleCnt="6" custLinFactY="-81135" custLinFactNeighborX="-1182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06110E-5CEF-4C5A-BFBD-2C2D5CE79E7D}" type="pres">
      <dgm:prSet presAssocID="{284D9B62-3DEF-471C-A5DE-9868513DD550}" presName="middleBox" presStyleCnt="0"/>
      <dgm:spPr/>
      <dgm:t>
        <a:bodyPr/>
        <a:lstStyle/>
        <a:p>
          <a:endParaRPr lang="es-CL"/>
        </a:p>
      </dgm:t>
    </dgm:pt>
    <dgm:pt modelId="{1D018E3A-1148-4CA8-82E7-7ACE3A97B10C}" type="pres">
      <dgm:prSet presAssocID="{284D9B62-3DEF-471C-A5DE-9868513DD550}" presName="middleBoxParent" presStyleLbl="node1" presStyleIdx="1" presStyleCnt="3" custScaleX="93822" custScaleY="126163" custLinFactNeighborX="-249" custLinFactNeighborY="-14286"/>
      <dgm:spPr/>
      <dgm:t>
        <a:bodyPr/>
        <a:lstStyle/>
        <a:p>
          <a:endParaRPr lang="es-CL"/>
        </a:p>
      </dgm:t>
    </dgm:pt>
    <dgm:pt modelId="{5B05ED37-FB4D-449A-A7E1-BE9E3FB7C825}" type="pres">
      <dgm:prSet presAssocID="{284D9B62-3DEF-471C-A5DE-9868513DD550}" presName="middleBoxChildren" presStyleCnt="0"/>
      <dgm:spPr/>
      <dgm:t>
        <a:bodyPr/>
        <a:lstStyle/>
        <a:p>
          <a:endParaRPr lang="es-CL"/>
        </a:p>
      </dgm:t>
    </dgm:pt>
    <dgm:pt modelId="{9F7BE832-F094-4B06-8048-A20549693545}" type="pres">
      <dgm:prSet presAssocID="{284D9B62-3DEF-471C-A5DE-9868513DD550}" presName="centerBox" presStyleCnt="0"/>
      <dgm:spPr/>
      <dgm:t>
        <a:bodyPr/>
        <a:lstStyle/>
        <a:p>
          <a:endParaRPr lang="es-CL"/>
        </a:p>
      </dgm:t>
    </dgm:pt>
    <dgm:pt modelId="{1A3E5D01-B2BE-4C54-B5BC-FDE7EA32BC5F}" type="pres">
      <dgm:prSet presAssocID="{284D9B62-3DEF-471C-A5DE-9868513DD550}" presName="centerBoxParent" presStyleLbl="node1" presStyleIdx="2" presStyleCnt="3" custScaleY="111905" custLinFactNeighborX="533" custLinFactNeighborY="-22517"/>
      <dgm:spPr>
        <a:prstGeom prst="roundRect">
          <a:avLst>
            <a:gd name="adj" fmla="val 10500"/>
          </a:avLst>
        </a:prstGeom>
      </dgm:spPr>
      <dgm:t>
        <a:bodyPr/>
        <a:lstStyle/>
        <a:p>
          <a:endParaRPr lang="es-CL"/>
        </a:p>
      </dgm:t>
    </dgm:pt>
    <dgm:pt modelId="{49B81576-C3CC-4794-878E-12510C8D5278}" type="pres">
      <dgm:prSet presAssocID="{284D9B62-3DEF-471C-A5DE-9868513DD550}" presName="centerBoxChildren" presStyleCnt="0"/>
      <dgm:spPr/>
      <dgm:t>
        <a:bodyPr/>
        <a:lstStyle/>
        <a:p>
          <a:endParaRPr lang="es-CL"/>
        </a:p>
      </dgm:t>
    </dgm:pt>
    <dgm:pt modelId="{71662131-ED95-4FC7-A679-8EB2EAAF7606}" type="pres">
      <dgm:prSet presAssocID="{2E57F441-B83B-4DCC-B295-F0BC166491C9}" presName="cChild" presStyleLbl="fgAcc1" presStyleIdx="3" presStyleCnt="6" custLinFactNeighborX="-39221" custLinFactNeighborY="-44651">
        <dgm:presLayoutVars>
          <dgm:bulletEnabled val="1"/>
        </dgm:presLayoutVars>
      </dgm:prSet>
      <dgm:spPr>
        <a:prstGeom prst="roundRect">
          <a:avLst>
            <a:gd name="adj" fmla="val 10500"/>
          </a:avLst>
        </a:prstGeom>
      </dgm:spPr>
      <dgm:t>
        <a:bodyPr/>
        <a:lstStyle/>
        <a:p>
          <a:endParaRPr lang="es-CL"/>
        </a:p>
      </dgm:t>
    </dgm:pt>
    <dgm:pt modelId="{A1ACDDBB-A6F6-4078-8240-BF7D79D4099A}" type="pres">
      <dgm:prSet presAssocID="{9001957B-F5D2-4687-B463-27479AAA0930}" presName="centerSibTrans" presStyleCnt="0"/>
      <dgm:spPr/>
      <dgm:t>
        <a:bodyPr/>
        <a:lstStyle/>
        <a:p>
          <a:endParaRPr lang="es-CL"/>
        </a:p>
      </dgm:t>
    </dgm:pt>
    <dgm:pt modelId="{67D94237-5FCC-47C5-8BE3-96252382DD30}" type="pres">
      <dgm:prSet presAssocID="{84E4748F-BCB9-4C49-89D3-A2D2FE228100}" presName="cChild" presStyleLbl="fgAcc1" presStyleIdx="4" presStyleCnt="6" custLinFactX="385" custLinFactNeighborX="100000" custLinFactNeighborY="-42865">
        <dgm:presLayoutVars>
          <dgm:bulletEnabled val="1"/>
        </dgm:presLayoutVars>
      </dgm:prSet>
      <dgm:spPr>
        <a:prstGeom prst="roundRect">
          <a:avLst>
            <a:gd name="adj" fmla="val 10500"/>
          </a:avLst>
        </a:prstGeom>
      </dgm:spPr>
      <dgm:t>
        <a:bodyPr/>
        <a:lstStyle/>
        <a:p>
          <a:endParaRPr lang="es-CL"/>
        </a:p>
      </dgm:t>
    </dgm:pt>
    <dgm:pt modelId="{868AC148-CC5A-41C5-A835-FA942A05D797}" type="pres">
      <dgm:prSet presAssocID="{77C5A36E-98CA-4B04-9172-BB97C20F99E0}" presName="centerSibTrans" presStyleCnt="0"/>
      <dgm:spPr/>
      <dgm:t>
        <a:bodyPr/>
        <a:lstStyle/>
        <a:p>
          <a:endParaRPr lang="es-CL"/>
        </a:p>
      </dgm:t>
    </dgm:pt>
    <dgm:pt modelId="{046BE4E2-81E3-450C-BE09-3A36597D308D}" type="pres">
      <dgm:prSet presAssocID="{7E390D9D-685E-4C14-A207-1050FBF5931B}" presName="cChild" presStyleLbl="fgAcc1" presStyleIdx="5" presStyleCnt="6" custLinFactX="2947" custLinFactNeighborX="100000" custLinFactNeighborY="-42865">
        <dgm:presLayoutVars>
          <dgm:bulletEnabled val="1"/>
        </dgm:presLayoutVars>
      </dgm:prSet>
      <dgm:spPr>
        <a:prstGeom prst="roundRect">
          <a:avLst>
            <a:gd name="adj" fmla="val 10500"/>
          </a:avLst>
        </a:prstGeom>
      </dgm:spPr>
      <dgm:t>
        <a:bodyPr/>
        <a:lstStyle/>
        <a:p>
          <a:endParaRPr lang="es-CL"/>
        </a:p>
      </dgm:t>
    </dgm:pt>
  </dgm:ptLst>
  <dgm:cxnLst>
    <dgm:cxn modelId="{BB38E40B-7A6B-463F-A930-BF2A91386D93}" srcId="{53AF0F1A-4368-4C0E-A7BD-390FAED1A965}" destId="{7E390D9D-685E-4C14-A207-1050FBF5931B}" srcOrd="2" destOrd="0" parTransId="{5CC0377F-963D-4C28-B602-D039E94CC469}" sibTransId="{8482CE13-94D8-49CE-BC85-2292FFB481DE}"/>
    <dgm:cxn modelId="{60320292-4D8D-4EFF-B259-839FCC57599D}" srcId="{DC033BFB-83CE-4B51-8099-4D4666AF3A8F}" destId="{3CAE6D5E-8BE2-4179-BC5E-69C4B6890155}" srcOrd="0" destOrd="0" parTransId="{5A4522AC-56F4-4DAC-8327-946232A907A9}" sibTransId="{16188A3C-1DF7-4364-8C8C-C1C67646F2E9}"/>
    <dgm:cxn modelId="{23580F31-7D45-478A-AA79-18F504359CF8}" type="presOf" srcId="{32DD588C-25F3-4109-95E6-5B1154AE4D16}" destId="{3190BC0D-EF0E-4CFB-91A6-C93014C42490}" srcOrd="0" destOrd="0" presId="urn:microsoft.com/office/officeart/2005/8/layout/target2"/>
    <dgm:cxn modelId="{132B9AA5-CB6C-42FB-B244-C321804F0B9F}" type="presOf" srcId="{84E4748F-BCB9-4C49-89D3-A2D2FE228100}" destId="{67D94237-5FCC-47C5-8BE3-96252382DD30}" srcOrd="0" destOrd="0" presId="urn:microsoft.com/office/officeart/2005/8/layout/target2"/>
    <dgm:cxn modelId="{6384B0C0-8716-42FC-AEB4-B23D2BB1317F}" srcId="{53AF0F1A-4368-4C0E-A7BD-390FAED1A965}" destId="{84E4748F-BCB9-4C49-89D3-A2D2FE228100}" srcOrd="1" destOrd="0" parTransId="{F2AAA8EB-4222-4CD5-9072-0509CC478901}" sibTransId="{77C5A36E-98CA-4B04-9172-BB97C20F99E0}"/>
    <dgm:cxn modelId="{FEF214A5-2809-4B2A-AF14-60E8471FDEB9}" type="presOf" srcId="{2E57F441-B83B-4DCC-B295-F0BC166491C9}" destId="{71662131-ED95-4FC7-A679-8EB2EAAF7606}" srcOrd="0" destOrd="0" presId="urn:microsoft.com/office/officeart/2005/8/layout/target2"/>
    <dgm:cxn modelId="{A196BDD8-A623-4FB8-963F-F0E06A4C8962}" type="presOf" srcId="{284D9B62-3DEF-471C-A5DE-9868513DD550}" destId="{D3C9E0EA-8BF4-40D3-8F80-39BFB5D1D28C}" srcOrd="0" destOrd="0" presId="urn:microsoft.com/office/officeart/2005/8/layout/target2"/>
    <dgm:cxn modelId="{2F4C08B9-AB22-4ADF-8FB6-DF806BA1655A}" srcId="{284D9B62-3DEF-471C-A5DE-9868513DD550}" destId="{9755D221-71F8-464B-9F14-54CDB3EFA2A6}" srcOrd="3" destOrd="0" parTransId="{08C9F105-D0DA-48E0-B070-AB9B340BCE6B}" sibTransId="{0C10C692-6FF1-43CF-8856-6E1F7DABDB64}"/>
    <dgm:cxn modelId="{D5E64D86-04CE-444A-9EE3-3509262DC456}" srcId="{284D9B62-3DEF-471C-A5DE-9868513DD550}" destId="{DC033BFB-83CE-4B51-8099-4D4666AF3A8F}" srcOrd="0" destOrd="0" parTransId="{EF774701-7755-4211-B20D-CE011851B7E0}" sibTransId="{49FCBD1B-3334-469D-9E28-9BA7691CE16A}"/>
    <dgm:cxn modelId="{F3994F30-0059-4035-B630-C81B56E8EAE6}" srcId="{53AF0F1A-4368-4C0E-A7BD-390FAED1A965}" destId="{2E57F441-B83B-4DCC-B295-F0BC166491C9}" srcOrd="0" destOrd="0" parTransId="{3F04D6F5-F5A6-413F-83D3-CB489B682980}" sibTransId="{9001957B-F5D2-4687-B463-27479AAA0930}"/>
    <dgm:cxn modelId="{811544F5-7A03-4D8C-9E10-3E8CECB0BB6F}" srcId="{284D9B62-3DEF-471C-A5DE-9868513DD550}" destId="{F928E918-8EB8-447D-A17A-7B505E6E8DBA}" srcOrd="4" destOrd="0" parTransId="{CBF76135-315E-4FE1-A7E4-6C6612B49838}" sibTransId="{0D12D8F6-86A9-4186-A3E1-D7FCDD75C07A}"/>
    <dgm:cxn modelId="{EE864D7D-1DE7-4C82-BCFE-210EF43CDF3B}" type="presOf" srcId="{3CAE6D5E-8BE2-4179-BC5E-69C4B6890155}" destId="{45B6DF11-5A1A-4666-8469-E2239467C07B}" srcOrd="0" destOrd="0" presId="urn:microsoft.com/office/officeart/2005/8/layout/target2"/>
    <dgm:cxn modelId="{9B1E79E0-CB62-4089-A8B7-CA77907D40EC}" srcId="{F928E918-8EB8-447D-A17A-7B505E6E8DBA}" destId="{194BDFD4-DB0B-4197-8766-DF4D3855BD16}" srcOrd="1" destOrd="0" parTransId="{46376352-DB29-47D0-8032-709010E7F329}" sibTransId="{905FE209-D084-4937-B0AD-B928956FC1A5}"/>
    <dgm:cxn modelId="{E835CF6C-2A09-4C8E-BB95-DC4B65C30FD1}" srcId="{F928E918-8EB8-447D-A17A-7B505E6E8DBA}" destId="{EE977221-D8E7-414E-A95A-87A1D8FA13B2}" srcOrd="0" destOrd="0" parTransId="{9A3AE5FA-2B49-43DC-958F-D688EF1BF056}" sibTransId="{ED584068-2C26-4F0F-9558-73363BF57CAF}"/>
    <dgm:cxn modelId="{BC0BC4CC-1BF3-49E5-82C8-001241CE1233}" type="presOf" srcId="{DC033BFB-83CE-4B51-8099-4D4666AF3A8F}" destId="{18605CBC-0A88-4D25-856D-FE63D0FA86BD}" srcOrd="0" destOrd="0" presId="urn:microsoft.com/office/officeart/2005/8/layout/target2"/>
    <dgm:cxn modelId="{ACA583EB-1D97-4425-8E0D-BDCAEA4AC28F}" srcId="{DC033BFB-83CE-4B51-8099-4D4666AF3A8F}" destId="{32DD588C-25F3-4109-95E6-5B1154AE4D16}" srcOrd="2" destOrd="0" parTransId="{7F0FC2ED-2D2D-489C-8379-51E2F18AE275}" sibTransId="{A5C470E2-B470-4247-B356-F12B52A02E67}"/>
    <dgm:cxn modelId="{B3272506-EA35-4C64-AB24-1D245206469E}" srcId="{284D9B62-3DEF-471C-A5DE-9868513DD550}" destId="{70B9822E-207A-4161-A3CC-03F21FD283B0}" srcOrd="1" destOrd="0" parTransId="{5613BCD6-C683-48FB-99B1-A9C12FC704D5}" sibTransId="{550D9B18-6E07-48BB-A5B4-E2C7A122D5B0}"/>
    <dgm:cxn modelId="{8F97958C-1862-43CE-8723-8274F0C2731A}" type="presOf" srcId="{53AF0F1A-4368-4C0E-A7BD-390FAED1A965}" destId="{1A3E5D01-B2BE-4C54-B5BC-FDE7EA32BC5F}" srcOrd="0" destOrd="0" presId="urn:microsoft.com/office/officeart/2005/8/layout/target2"/>
    <dgm:cxn modelId="{F3D97AC6-4351-49E4-A554-42BCF0E3E5D5}" type="presOf" srcId="{811CFC83-2C31-4DFE-8A53-D05528DC70C9}" destId="{CC906350-CD37-4CBA-B1FF-03FFEB005D2F}" srcOrd="0" destOrd="0" presId="urn:microsoft.com/office/officeart/2005/8/layout/target2"/>
    <dgm:cxn modelId="{F422A1C7-33C5-4E44-B0CC-A06B9AAD9BF2}" srcId="{284D9B62-3DEF-471C-A5DE-9868513DD550}" destId="{53AF0F1A-4368-4C0E-A7BD-390FAED1A965}" srcOrd="2" destOrd="0" parTransId="{F64C0F61-94FE-4A68-A4F4-A9F9857B28E7}" sibTransId="{CA51AE1E-5874-47C7-9FC6-47644D85C495}"/>
    <dgm:cxn modelId="{30A3E463-D9A6-4A3D-8E5F-E44DEEBE097C}" type="presOf" srcId="{70B9822E-207A-4161-A3CC-03F21FD283B0}" destId="{1D018E3A-1148-4CA8-82E7-7ACE3A97B10C}" srcOrd="0" destOrd="0" presId="urn:microsoft.com/office/officeart/2005/8/layout/target2"/>
    <dgm:cxn modelId="{E605C53E-A6FC-43D4-B692-EAA2A63D49E9}" srcId="{DC033BFB-83CE-4B51-8099-4D4666AF3A8F}" destId="{811CFC83-2C31-4DFE-8A53-D05528DC70C9}" srcOrd="1" destOrd="0" parTransId="{F9B0841E-651B-43FD-B828-71F04A9DD0A1}" sibTransId="{3E7831D5-0954-4709-80BD-421CF6475F24}"/>
    <dgm:cxn modelId="{AC3F74C1-C191-41A0-97E1-E7B0F6BA95F2}" type="presOf" srcId="{7E390D9D-685E-4C14-A207-1050FBF5931B}" destId="{046BE4E2-81E3-450C-BE09-3A36597D308D}" srcOrd="0" destOrd="0" presId="urn:microsoft.com/office/officeart/2005/8/layout/target2"/>
    <dgm:cxn modelId="{92C27481-D4D4-42B5-AA27-14A7032EB961}" type="presParOf" srcId="{D3C9E0EA-8BF4-40D3-8F80-39BFB5D1D28C}" destId="{82CC82FC-7B9A-4809-A5BC-DB7CE1FF9BCD}" srcOrd="0" destOrd="0" presId="urn:microsoft.com/office/officeart/2005/8/layout/target2"/>
    <dgm:cxn modelId="{7E07D5D9-F2A0-45D2-943A-F99ABA2DD9B0}" type="presParOf" srcId="{82CC82FC-7B9A-4809-A5BC-DB7CE1FF9BCD}" destId="{18605CBC-0A88-4D25-856D-FE63D0FA86BD}" srcOrd="0" destOrd="0" presId="urn:microsoft.com/office/officeart/2005/8/layout/target2"/>
    <dgm:cxn modelId="{D7B634FF-95C9-4D15-B074-2A665893B7F2}" type="presParOf" srcId="{82CC82FC-7B9A-4809-A5BC-DB7CE1FF9BCD}" destId="{2F8EA374-4BEC-4023-8A53-A6E72D2820B6}" srcOrd="1" destOrd="0" presId="urn:microsoft.com/office/officeart/2005/8/layout/target2"/>
    <dgm:cxn modelId="{27D6FB47-BD21-40F7-BA5D-B0C5370A8827}" type="presParOf" srcId="{2F8EA374-4BEC-4023-8A53-A6E72D2820B6}" destId="{45B6DF11-5A1A-4666-8469-E2239467C07B}" srcOrd="0" destOrd="0" presId="urn:microsoft.com/office/officeart/2005/8/layout/target2"/>
    <dgm:cxn modelId="{8BADFFDA-73DA-497F-83FA-39A86F47D0D8}" type="presParOf" srcId="{2F8EA374-4BEC-4023-8A53-A6E72D2820B6}" destId="{A5EC4FBF-6568-42FC-98E8-521006D5FFBB}" srcOrd="1" destOrd="0" presId="urn:microsoft.com/office/officeart/2005/8/layout/target2"/>
    <dgm:cxn modelId="{2F1A3527-C493-4618-AE1A-AAAE556BE2E0}" type="presParOf" srcId="{2F8EA374-4BEC-4023-8A53-A6E72D2820B6}" destId="{CC906350-CD37-4CBA-B1FF-03FFEB005D2F}" srcOrd="2" destOrd="0" presId="urn:microsoft.com/office/officeart/2005/8/layout/target2"/>
    <dgm:cxn modelId="{350294DC-7881-48E1-8DE4-446FC5F5321F}" type="presParOf" srcId="{2F8EA374-4BEC-4023-8A53-A6E72D2820B6}" destId="{AD247A40-CE31-48DC-83B0-D861E42DEDD4}" srcOrd="3" destOrd="0" presId="urn:microsoft.com/office/officeart/2005/8/layout/target2"/>
    <dgm:cxn modelId="{5DDB880B-8FD4-4C6E-9D10-14B181EF9C01}" type="presParOf" srcId="{2F8EA374-4BEC-4023-8A53-A6E72D2820B6}" destId="{3190BC0D-EF0E-4CFB-91A6-C93014C42490}" srcOrd="4" destOrd="0" presId="urn:microsoft.com/office/officeart/2005/8/layout/target2"/>
    <dgm:cxn modelId="{3C686CE2-D7D2-43CC-B9AB-674F14676C80}" type="presParOf" srcId="{D3C9E0EA-8BF4-40D3-8F80-39BFB5D1D28C}" destId="{F006110E-5CEF-4C5A-BFBD-2C2D5CE79E7D}" srcOrd="1" destOrd="0" presId="urn:microsoft.com/office/officeart/2005/8/layout/target2"/>
    <dgm:cxn modelId="{D1D75D18-A2D9-4138-AE80-D563926F9B73}" type="presParOf" srcId="{F006110E-5CEF-4C5A-BFBD-2C2D5CE79E7D}" destId="{1D018E3A-1148-4CA8-82E7-7ACE3A97B10C}" srcOrd="0" destOrd="0" presId="urn:microsoft.com/office/officeart/2005/8/layout/target2"/>
    <dgm:cxn modelId="{2B30719D-E21A-4EED-A224-F68FAF91D292}" type="presParOf" srcId="{F006110E-5CEF-4C5A-BFBD-2C2D5CE79E7D}" destId="{5B05ED37-FB4D-449A-A7E1-BE9E3FB7C825}" srcOrd="1" destOrd="0" presId="urn:microsoft.com/office/officeart/2005/8/layout/target2"/>
    <dgm:cxn modelId="{66D8E436-54A2-43FC-82E9-0B891DE3EDF9}" type="presParOf" srcId="{D3C9E0EA-8BF4-40D3-8F80-39BFB5D1D28C}" destId="{9F7BE832-F094-4B06-8048-A20549693545}" srcOrd="2" destOrd="0" presId="urn:microsoft.com/office/officeart/2005/8/layout/target2"/>
    <dgm:cxn modelId="{89545D19-906F-4C75-B325-D26A1AD392FA}" type="presParOf" srcId="{9F7BE832-F094-4B06-8048-A20549693545}" destId="{1A3E5D01-B2BE-4C54-B5BC-FDE7EA32BC5F}" srcOrd="0" destOrd="0" presId="urn:microsoft.com/office/officeart/2005/8/layout/target2"/>
    <dgm:cxn modelId="{FF813186-9B78-4751-94C7-C7222F8ADC94}" type="presParOf" srcId="{9F7BE832-F094-4B06-8048-A20549693545}" destId="{49B81576-C3CC-4794-878E-12510C8D5278}" srcOrd="1" destOrd="0" presId="urn:microsoft.com/office/officeart/2005/8/layout/target2"/>
    <dgm:cxn modelId="{1445096A-A7CB-4750-9CA5-F55359875D94}" type="presParOf" srcId="{49B81576-C3CC-4794-878E-12510C8D5278}" destId="{71662131-ED95-4FC7-A679-8EB2EAAF7606}" srcOrd="0" destOrd="0" presId="urn:microsoft.com/office/officeart/2005/8/layout/target2"/>
    <dgm:cxn modelId="{DF401884-11D8-4086-B2B1-A5C8A2E1FB57}" type="presParOf" srcId="{49B81576-C3CC-4794-878E-12510C8D5278}" destId="{A1ACDDBB-A6F6-4078-8240-BF7D79D4099A}" srcOrd="1" destOrd="0" presId="urn:microsoft.com/office/officeart/2005/8/layout/target2"/>
    <dgm:cxn modelId="{226D306F-DFB3-4980-B7C4-AE9DCCB6096D}" type="presParOf" srcId="{49B81576-C3CC-4794-878E-12510C8D5278}" destId="{67D94237-5FCC-47C5-8BE3-96252382DD30}" srcOrd="2" destOrd="0" presId="urn:microsoft.com/office/officeart/2005/8/layout/target2"/>
    <dgm:cxn modelId="{57388132-3F1B-4811-9E1F-80C1BD429845}" type="presParOf" srcId="{49B81576-C3CC-4794-878E-12510C8D5278}" destId="{868AC148-CC5A-41C5-A835-FA942A05D797}" srcOrd="3" destOrd="0" presId="urn:microsoft.com/office/officeart/2005/8/layout/target2"/>
    <dgm:cxn modelId="{C4C44F95-23BD-4516-A455-D8EF26BFC373}" type="presParOf" srcId="{49B81576-C3CC-4794-878E-12510C8D5278}" destId="{046BE4E2-81E3-450C-BE09-3A36597D308D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05619-5A3F-4389-8AE4-763C2DA527F7}">
      <dsp:nvSpPr>
        <dsp:cNvPr id="0" name=""/>
        <dsp:cNvSpPr/>
      </dsp:nvSpPr>
      <dsp:spPr>
        <a:xfrm>
          <a:off x="-3505295" y="-535280"/>
          <a:ext cx="4151263" cy="4151263"/>
        </a:xfrm>
        <a:prstGeom prst="blockArc">
          <a:avLst>
            <a:gd name="adj1" fmla="val 18900000"/>
            <a:gd name="adj2" fmla="val 2700000"/>
            <a:gd name="adj3" fmla="val 818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DEE2-E8CC-4C98-99D6-1A3915CB0363}">
      <dsp:nvSpPr>
        <dsp:cNvPr id="0" name=""/>
        <dsp:cNvSpPr/>
      </dsp:nvSpPr>
      <dsp:spPr>
        <a:xfrm>
          <a:off x="360122" y="308070"/>
          <a:ext cx="4871217" cy="61614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90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INFRAESTRUCTURA Y CONECTIVIDAD</a:t>
          </a:r>
          <a:endParaRPr lang="es-E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0122" y="308070"/>
        <a:ext cx="4871217" cy="616140"/>
      </dsp:txXfrm>
    </dsp:sp>
    <dsp:sp modelId="{B31FC2E1-65D5-4324-9D28-0BC45285B940}">
      <dsp:nvSpPr>
        <dsp:cNvPr id="0" name=""/>
        <dsp:cNvSpPr/>
      </dsp:nvSpPr>
      <dsp:spPr>
        <a:xfrm>
          <a:off x="21925" y="231052"/>
          <a:ext cx="770175" cy="770175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51AAA0-1D0A-49B7-83F0-4A85B60BD23F}">
      <dsp:nvSpPr>
        <dsp:cNvPr id="0" name=""/>
        <dsp:cNvSpPr/>
      </dsp:nvSpPr>
      <dsp:spPr>
        <a:xfrm>
          <a:off x="630980" y="1232280"/>
          <a:ext cx="4553469" cy="616140"/>
        </a:xfrm>
        <a:prstGeom prst="rect">
          <a:avLst/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tint val="50000"/>
                <a:satMod val="300000"/>
              </a:srgbClr>
            </a:gs>
            <a:gs pos="35000">
              <a:srgbClr val="4BACC6">
                <a:hueOff val="-4966938"/>
                <a:satOff val="19906"/>
                <a:lumOff val="4314"/>
                <a:alphaOff val="0"/>
                <a:tint val="37000"/>
                <a:satMod val="30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90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CALIDAD DE VIDA</a:t>
          </a:r>
          <a:endParaRPr lang="es-E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30980" y="1232280"/>
        <a:ext cx="4553469" cy="616140"/>
      </dsp:txXfrm>
    </dsp:sp>
    <dsp:sp modelId="{0D39460C-0A56-4B32-9F31-BD94D77701FD}">
      <dsp:nvSpPr>
        <dsp:cNvPr id="0" name=""/>
        <dsp:cNvSpPr/>
      </dsp:nvSpPr>
      <dsp:spPr>
        <a:xfrm>
          <a:off x="245892" y="1155263"/>
          <a:ext cx="770175" cy="770175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6CA543-32D6-4A33-95BA-246820C83F99}">
      <dsp:nvSpPr>
        <dsp:cNvPr id="0" name=""/>
        <dsp:cNvSpPr/>
      </dsp:nvSpPr>
      <dsp:spPr>
        <a:xfrm>
          <a:off x="407013" y="2156491"/>
          <a:ext cx="4777436" cy="616140"/>
        </a:xfrm>
        <a:prstGeom prst="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906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ECONOMÍA REGIONAL COMPETIVIDAD</a:t>
          </a:r>
          <a:endParaRPr lang="es-ES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07013" y="2156491"/>
        <a:ext cx="4777436" cy="616140"/>
      </dsp:txXfrm>
    </dsp:sp>
    <dsp:sp modelId="{C59C7D2D-8185-47ED-B805-6CA7284A6E62}">
      <dsp:nvSpPr>
        <dsp:cNvPr id="0" name=""/>
        <dsp:cNvSpPr/>
      </dsp:nvSpPr>
      <dsp:spPr>
        <a:xfrm>
          <a:off x="21925" y="2079473"/>
          <a:ext cx="770175" cy="770175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05CBC-0A88-4D25-856D-FE63D0FA86BD}">
      <dsp:nvSpPr>
        <dsp:cNvPr id="0" name=""/>
        <dsp:cNvSpPr/>
      </dsp:nvSpPr>
      <dsp:spPr>
        <a:xfrm>
          <a:off x="0" y="0"/>
          <a:ext cx="7069540" cy="4246937"/>
        </a:xfrm>
        <a:prstGeom prst="roundRect">
          <a:avLst>
            <a:gd name="adj" fmla="val 85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3296095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05730" y="105730"/>
        <a:ext cx="6858080" cy="4035477"/>
      </dsp:txXfrm>
    </dsp:sp>
    <dsp:sp modelId="{45B6DF11-5A1A-4666-8469-E2239467C07B}">
      <dsp:nvSpPr>
        <dsp:cNvPr id="0" name=""/>
        <dsp:cNvSpPr/>
      </dsp:nvSpPr>
      <dsp:spPr>
        <a:xfrm>
          <a:off x="152072" y="215568"/>
          <a:ext cx="1060431" cy="96675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Mantención de Áreas </a:t>
          </a:r>
          <a:r>
            <a:rPr lang="es-E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Verdes Concesionadas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81803" y="245299"/>
        <a:ext cx="1000969" cy="907296"/>
      </dsp:txXfrm>
    </dsp:sp>
    <dsp:sp modelId="{CC906350-CD37-4CBA-B1FF-03FFEB005D2F}">
      <dsp:nvSpPr>
        <dsp:cNvPr id="0" name=""/>
        <dsp:cNvSpPr/>
      </dsp:nvSpPr>
      <dsp:spPr>
        <a:xfrm>
          <a:off x="152072" y="1230462"/>
          <a:ext cx="1060431" cy="96675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Señalizaciones del Tránsito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81803" y="1260193"/>
        <a:ext cx="1000969" cy="907296"/>
      </dsp:txXfrm>
    </dsp:sp>
    <dsp:sp modelId="{3190BC0D-EF0E-4CFB-91A6-C93014C42490}">
      <dsp:nvSpPr>
        <dsp:cNvPr id="0" name=""/>
        <dsp:cNvSpPr/>
      </dsp:nvSpPr>
      <dsp:spPr>
        <a:xfrm>
          <a:off x="164204" y="2245356"/>
          <a:ext cx="1060431" cy="96675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Limpieza de Sitios Eriazos 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93935" y="2275087"/>
        <a:ext cx="1000969" cy="907296"/>
      </dsp:txXfrm>
    </dsp:sp>
    <dsp:sp modelId="{1D018E3A-1148-4CA8-82E7-7ACE3A97B10C}">
      <dsp:nvSpPr>
        <dsp:cNvPr id="0" name=""/>
        <dsp:cNvSpPr/>
      </dsp:nvSpPr>
      <dsp:spPr>
        <a:xfrm>
          <a:off x="1569508" y="248137"/>
          <a:ext cx="5140407" cy="3750644"/>
        </a:xfrm>
        <a:prstGeom prst="roundRect">
          <a:avLst>
            <a:gd name="adj" fmla="val 105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1887763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No se puede financiar ningún proyecto que este emplazado en terreno de </a:t>
          </a:r>
          <a:r>
            <a:rPr lang="es-ES" sz="140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privados. </a:t>
          </a:r>
          <a:r>
            <a:rPr lang="es-CL" sz="1400" kern="12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  <a:t>No se financian diseños, programas, ni tampoco adquisición de activos</a:t>
          </a:r>
          <a:br>
            <a:rPr lang="es-CL" sz="1400" kern="12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</a:br>
          <a:r>
            <a:rPr lang="es-CL" sz="1400" kern="1200" dirty="0" smtClean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+mn-ea"/>
              <a:cs typeface="+mn-cs"/>
            </a:rPr>
            <a:t>no financieros. </a:t>
          </a:r>
          <a:endParaRPr lang="es-CL" sz="1400" kern="1200" dirty="0">
            <a:solidFill>
              <a:schemeClr val="accent1">
                <a:lumMod val="75000"/>
              </a:scheme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684853" y="363482"/>
        <a:ext cx="4909717" cy="3519954"/>
      </dsp:txXfrm>
    </dsp:sp>
    <dsp:sp modelId="{1A3E5D01-B2BE-4C54-B5BC-FDE7EA32BC5F}">
      <dsp:nvSpPr>
        <dsp:cNvPr id="0" name=""/>
        <dsp:cNvSpPr/>
      </dsp:nvSpPr>
      <dsp:spPr>
        <a:xfrm>
          <a:off x="1617964" y="1639835"/>
          <a:ext cx="5125416" cy="1901013"/>
        </a:xfrm>
        <a:prstGeom prst="roundRect">
          <a:avLst>
            <a:gd name="adj" fmla="val 105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958864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Y aquellas susceptibles de asimilar con servicios a la comunidad del subtítulo 22, bienes  y servicios de consumo del Clasificador Presupuestario Municipal o bien, del Presupuesto Municipal</a:t>
          </a:r>
          <a:endParaRPr lang="es-CL" sz="1400" kern="120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676427" y="1698298"/>
        <a:ext cx="5008490" cy="1784087"/>
      </dsp:txXfrm>
    </dsp:sp>
    <dsp:sp modelId="{71662131-ED95-4FC7-A679-8EB2EAAF7606}">
      <dsp:nvSpPr>
        <dsp:cNvPr id="0" name=""/>
        <dsp:cNvSpPr/>
      </dsp:nvSpPr>
      <dsp:spPr>
        <a:xfrm>
          <a:off x="1705134" y="2546583"/>
          <a:ext cx="1597688" cy="76444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equipos y vehículos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1728643" y="2570092"/>
        <a:ext cx="1550670" cy="717430"/>
      </dsp:txXfrm>
    </dsp:sp>
    <dsp:sp modelId="{67D94237-5FCC-47C5-8BE3-96252382DD30}">
      <dsp:nvSpPr>
        <dsp:cNvPr id="0" name=""/>
        <dsp:cNvSpPr/>
      </dsp:nvSpPr>
      <dsp:spPr>
        <a:xfrm>
          <a:off x="3392212" y="2560236"/>
          <a:ext cx="1597688" cy="76444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implementos para </a:t>
          </a:r>
          <a:r>
            <a:rPr lang="es-E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Bomberos o Carabineros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3415721" y="2583745"/>
        <a:ext cx="1550670" cy="717430"/>
      </dsp:txXfrm>
    </dsp:sp>
    <dsp:sp modelId="{046BE4E2-81E3-450C-BE09-3A36597D308D}">
      <dsp:nvSpPr>
        <dsp:cNvPr id="0" name=""/>
        <dsp:cNvSpPr/>
      </dsp:nvSpPr>
      <dsp:spPr>
        <a:xfrm>
          <a:off x="5065628" y="2560236"/>
          <a:ext cx="1597688" cy="764448"/>
        </a:xfrm>
        <a:prstGeom prst="roundRect">
          <a:avLst>
            <a:gd name="adj" fmla="val 105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Adquisición de vehículos</a:t>
          </a:r>
          <a:endParaRPr lang="es-CL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5089137" y="2583745"/>
        <a:ext cx="1550670" cy="71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734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375F-05C0-4392-BECF-F46DE9B022FD}" type="datetimeFigureOut">
              <a:rPr lang="es-CL" smtClean="0"/>
              <a:pPr/>
              <a:t>24-04-2019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734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FB862-1ECD-446E-A9C4-6CD98594B72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83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AFE8B-08F4-46B7-A9F6-0660FE4032F0}" type="datetimeFigureOut">
              <a:rPr lang="es-CL" smtClean="0"/>
              <a:pPr/>
              <a:t>24-04-2019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91FE-0507-4180-B46D-F8222F67CE5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22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E91FE-0507-4180-B46D-F8222F67CE5E}" type="slidenum">
              <a:rPr lang="es-CL" smtClean="0"/>
              <a:pPr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260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5CD5-230A-4B93-8809-9A486CDA70A9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C9CE-6A99-46E0-AE3A-EA24F77696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6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5CBF-A302-4E83-99B6-CC5B20A17C0F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226F-1C10-493C-B0C2-7447A39C55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17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7237-9B75-4B60-A6BB-964445647FCA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F473-DC7F-46ED-8F96-3A6C7E7AB8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5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1899-8088-464A-BD35-195E519F4EA8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8B32-CD10-4B79-A257-93341E72C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42AA-41A7-4C6A-B389-49ED693E6C4B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51D5-5D27-4303-8C14-44D0D5C1D4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24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0393-11E4-4FF3-919F-81C7B71FA55D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EECC-FBD6-418E-9114-D9E7AB420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06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262F-1A05-4FA6-8045-5A93F62782FF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140D-EDA3-4C39-A996-3D9D2355EA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0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5DF7-5D51-414C-85F1-A1A5370973BB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4C34-CE9B-4B2B-BB56-FCE4D9AF57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54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0569-F736-44C7-800B-BEC9F1007818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6A77-FDC2-4B10-9425-DB1AB753BF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55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440F-B460-4177-87C2-822F4408C09A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3A12-D93A-4C6D-8644-E6B5CC2183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81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486-BE24-4E87-8DCE-6AEBD8F32F57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6A41-1C04-4E29-A79A-CB5F9D8FE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67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5CD804-B50E-4BCF-8846-740119DBCC2E}" type="datetimeFigureOut">
              <a:rPr lang="es-ES"/>
              <a:pPr>
                <a:defRPr/>
              </a:pPr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27C832-7C75-45ED-82F3-3982C38166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5" b="75343" l="12945" r="81423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985" r="10017" b="16617"/>
          <a:stretch/>
        </p:blipFill>
        <p:spPr>
          <a:xfrm>
            <a:off x="-245660" y="557830"/>
            <a:ext cx="6237027" cy="607594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-691073" y="3088889"/>
            <a:ext cx="7892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tx2"/>
                </a:solidFill>
                <a:latin typeface="Cambria" panose="02040503050406030204" pitchFamily="18" charset="0"/>
              </a:rPr>
              <a:t>FRIL </a:t>
            </a:r>
            <a:r>
              <a:rPr lang="es-CL" sz="4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2019</a:t>
            </a:r>
            <a:endParaRPr lang="es-CL" sz="48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es-CL" sz="4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INSTRUCTIVO </a:t>
            </a:r>
          </a:p>
          <a:p>
            <a:pPr algn="r"/>
            <a:endParaRPr lang="es-CL" sz="2400" b="1" dirty="0" smtClean="0">
              <a:solidFill>
                <a:srgbClr val="003473"/>
              </a:solidFill>
              <a:latin typeface="Gill Sans MT" pitchFamily="34" charset="0"/>
            </a:endParaRPr>
          </a:p>
          <a:p>
            <a:r>
              <a:rPr lang="es-CL" dirty="0" smtClean="0">
                <a:latin typeface="Gill Sans MT" pitchFamily="34" charset="0"/>
              </a:rPr>
              <a:t> </a:t>
            </a:r>
            <a:endParaRPr lang="es-CL" dirty="0">
              <a:latin typeface="Gill Sans M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785" y="6090684"/>
            <a:ext cx="8476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357224"/>
                </a:solidFill>
                <a:latin typeface="Gill Sans MT" pitchFamily="34" charset="0"/>
              </a:rPr>
              <a:t>División de Planificación y Desarrollo Regional – División de Presupuesto e Inversión Regional</a:t>
            </a:r>
          </a:p>
          <a:p>
            <a:pPr algn="ctr"/>
            <a:r>
              <a:rPr lang="es-CL" sz="12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Abril de 2019</a:t>
            </a:r>
            <a:endParaRPr lang="es-CL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785" y="5875416"/>
            <a:ext cx="8748215" cy="215267"/>
          </a:xfrm>
          <a:prstGeom prst="rect">
            <a:avLst/>
          </a:prstGeom>
          <a:gradFill flip="none" rotWithShape="1">
            <a:gsLst>
              <a:gs pos="0">
                <a:srgbClr val="35722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18211"/>
          <a:stretch/>
        </p:blipFill>
        <p:spPr>
          <a:xfrm>
            <a:off x="6243736" y="4435518"/>
            <a:ext cx="2913912" cy="143679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97" b="18000"/>
          <a:stretch/>
        </p:blipFill>
        <p:spPr>
          <a:xfrm>
            <a:off x="6243736" y="3087158"/>
            <a:ext cx="2913912" cy="134484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4"/>
          <a:stretch/>
        </p:blipFill>
        <p:spPr>
          <a:xfrm>
            <a:off x="6237027" y="307619"/>
            <a:ext cx="2924205" cy="139835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3"/>
          <a:stretch/>
        </p:blipFill>
        <p:spPr>
          <a:xfrm>
            <a:off x="6243736" y="1705973"/>
            <a:ext cx="2913912" cy="138279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6" y="1367397"/>
            <a:ext cx="8188656" cy="5066336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380439" y="1445356"/>
            <a:ext cx="45702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CRONOGRAMA DE TRABAJO</a:t>
            </a:r>
          </a:p>
        </p:txBody>
      </p:sp>
      <p:sp>
        <p:nvSpPr>
          <p:cNvPr id="16" name="CuadroTexto 2"/>
          <p:cNvSpPr txBox="1">
            <a:spLocks noChangeArrowheads="1"/>
          </p:cNvSpPr>
          <p:nvPr/>
        </p:nvSpPr>
        <p:spPr bwMode="auto">
          <a:xfrm>
            <a:off x="762325" y="2130850"/>
            <a:ext cx="78065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es-C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plazos están referidos a la difusión, postulación, presentación al CORE, evaluación, en tal sentido, las fechas para cada proceso es la siguiente:</a:t>
            </a: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Capacitación a municipios, desde del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06 de mayo al 10 de mayo 2019</a:t>
            </a: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" altLang="es-CL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Postulación de proyectos en la plataforma WEB FRIL, del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de mayo </a:t>
            </a:r>
            <a:r>
              <a:rPr lang="es-ES" altLang="es-CL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31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mayo 2019.</a:t>
            </a:r>
            <a:b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" altLang="es-CL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Evaluación de proyectos desde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03 de junio hasta el 28 de junio de 2019.</a:t>
            </a:r>
            <a:b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" altLang="es-CL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Segunda evaluación, desde el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01 de julio hasta el 12 de julio de 2019.</a:t>
            </a:r>
            <a:b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En </a:t>
            </a: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caso del municipio que no ha conseguido la admisibilidad de </a:t>
            </a:r>
            <a:r>
              <a:rPr lang="es-ES" altLang="es-C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 proyectos</a:t>
            </a: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los </a:t>
            </a:r>
            <a:r>
              <a:rPr lang="es-ES" altLang="es-C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recursos </a:t>
            </a:r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asignados serán redistribuidos.</a:t>
            </a:r>
            <a:b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" altLang="es-CL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Redistribución Comunal, desde el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de julio hasta el 19 de julio de 2019</a:t>
            </a:r>
            <a:b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" altLang="es-CL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altLang="es-CL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 Redistribución Provincial, desde el </a:t>
            </a:r>
            <a:r>
              <a:rPr lang="es-ES" altLang="es-CL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 de julio hasta el 26 de julio de 2019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031272" y="3930556"/>
            <a:ext cx="407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MUCHAS GRACIAS</a:t>
            </a:r>
            <a:endParaRPr lang="es-CL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17248" y="1445356"/>
            <a:ext cx="18966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ALCANCES</a:t>
            </a:r>
            <a:endParaRPr lang="es-CL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1521" y="1927476"/>
            <a:ext cx="75598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1.- Se incorpora  como requisito de postulación el Certificado de Acuerdo y Aprobación del Consejo Comunal que señala que : apoya las iniciativas postuladas a financiamiento. </a:t>
            </a:r>
          </a:p>
          <a:p>
            <a:endParaRPr lang="es-CL" sz="1200" dirty="0"/>
          </a:p>
          <a:p>
            <a:r>
              <a:rPr lang="es-CL" sz="1200" dirty="0" smtClean="0"/>
              <a:t>2.- Se recalca en el Instructivo que se priorizarán los proyectos que tengan relación con el mejoramiento, ampliación, reparación, etc. de sistemas de agua potable y alcantarillado. Lo que se hace obligatorio en la etapa de redistribución de recursos. </a:t>
            </a:r>
          </a:p>
          <a:p>
            <a:endParaRPr lang="es-CL" sz="1200" dirty="0"/>
          </a:p>
          <a:p>
            <a:r>
              <a:rPr lang="es-CL" sz="1200" dirty="0" smtClean="0"/>
              <a:t>3.- Se explicita la Aprobación por parte del CORE de los </a:t>
            </a:r>
            <a:r>
              <a:rPr lang="es-CL" sz="1200" b="1" dirty="0" smtClean="0"/>
              <a:t>proyectos admisibles</a:t>
            </a:r>
            <a:r>
              <a:rPr lang="es-CL" sz="1200" dirty="0" smtClean="0"/>
              <a:t> para el proceso 2019</a:t>
            </a:r>
          </a:p>
          <a:p>
            <a:endParaRPr lang="es-CL" sz="1200" dirty="0"/>
          </a:p>
          <a:p>
            <a:r>
              <a:rPr lang="es-CL" sz="1200" dirty="0" smtClean="0"/>
              <a:t>4.- El número de proyectos que puede postular un municipio queda sujeto al máximo presupuestario aprobado para la comuna, </a:t>
            </a:r>
            <a:r>
              <a:rPr lang="es-CL" sz="1200" b="1" dirty="0" smtClean="0"/>
              <a:t>con un mínimo de postulación de $25.000.000</a:t>
            </a:r>
            <a:r>
              <a:rPr lang="es-CL" sz="1200" dirty="0" smtClean="0"/>
              <a:t>.- por iniciativa.</a:t>
            </a:r>
          </a:p>
          <a:p>
            <a:endParaRPr lang="es-CL" sz="1200" dirty="0"/>
          </a:p>
          <a:p>
            <a:r>
              <a:rPr lang="es-CL" sz="1200" dirty="0" smtClean="0"/>
              <a:t>5.- Las observaciones hechas a los proyectos, en su etapa de evaluación, a parte de quedar en la plataforma web del FRIL, se comunicarán a través de Ordinario.</a:t>
            </a:r>
          </a:p>
          <a:p>
            <a:endParaRPr lang="es-CL" sz="1200" dirty="0"/>
          </a:p>
          <a:p>
            <a:r>
              <a:rPr lang="es-CL" sz="1200" dirty="0" smtClean="0"/>
              <a:t>6.- Una vez que el CORE tenga aprobado su logotipo será incorporado a futuros instructivos, letreros de obra y placas recordatorias.</a:t>
            </a:r>
          </a:p>
          <a:p>
            <a:endParaRPr lang="es-CL" sz="1200" dirty="0"/>
          </a:p>
          <a:p>
            <a:r>
              <a:rPr lang="es-CL" sz="1200" dirty="0" smtClean="0"/>
              <a:t>7.- Se elimina el Certificado del Alcalde que dice que no hay otros proyectos postulados en el mismo terreno. Punto 3.5.- letra s)</a:t>
            </a:r>
          </a:p>
          <a:p>
            <a:endParaRPr lang="es-CL" sz="1200" dirty="0"/>
          </a:p>
          <a:p>
            <a:r>
              <a:rPr lang="es-CL" sz="1200" dirty="0" smtClean="0"/>
              <a:t>8.- La incorporación de Técnicos en Construcción dentro de los equipos profesionales se incorporará en la etapa de ejecución.</a:t>
            </a:r>
          </a:p>
          <a:p>
            <a:endParaRPr lang="es-CL" sz="1200" dirty="0"/>
          </a:p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29075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259312" y="2511187"/>
            <a:ext cx="4534313" cy="2846421"/>
          </a:xfrm>
        </p:spPr>
        <p:txBody>
          <a:bodyPr/>
          <a:lstStyle/>
          <a:p>
            <a:pPr algn="l"/>
            <a:r>
              <a:rPr lang="es-CL" sz="1800" b="1" dirty="0" smtClean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 smtClean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2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sz="1800" b="1" dirty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 </a:t>
            </a:r>
            <a:br>
              <a:rPr lang="es-CL" sz="1800" b="1" dirty="0" smtClean="0">
                <a:solidFill>
                  <a:srgbClr val="357224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endParaRPr lang="es-ES" sz="1800" b="1" dirty="0" smtClean="0">
              <a:solidFill>
                <a:srgbClr val="357224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44" name="Slide Number Placeholder 9"/>
          <p:cNvSpPr txBox="1">
            <a:spLocks noGrp="1"/>
          </p:cNvSpPr>
          <p:nvPr/>
        </p:nvSpPr>
        <p:spPr bwMode="auto">
          <a:xfrm>
            <a:off x="7849771" y="6527800"/>
            <a:ext cx="467141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900" dirty="0">
              <a:solidFill>
                <a:srgbClr val="35722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95" y="3640928"/>
            <a:ext cx="1411951" cy="1565406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162" y="5146909"/>
            <a:ext cx="1906270" cy="142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-5670"/>
          <a:stretch/>
        </p:blipFill>
        <p:spPr bwMode="auto">
          <a:xfrm>
            <a:off x="484549" y="3640928"/>
            <a:ext cx="1576269" cy="1922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" r="17717" b="17720"/>
          <a:stretch/>
        </p:blipFill>
        <p:spPr bwMode="auto">
          <a:xfrm>
            <a:off x="1803958" y="4966895"/>
            <a:ext cx="1337481" cy="1569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8122" b="20294"/>
          <a:stretch/>
        </p:blipFill>
        <p:spPr>
          <a:xfrm>
            <a:off x="4592926" y="4138932"/>
            <a:ext cx="2108371" cy="1051943"/>
          </a:xfrm>
          <a:prstGeom prst="rect">
            <a:avLst/>
          </a:prstGeom>
          <a:ln w="12700">
            <a:solidFill>
              <a:sysClr val="window" lastClr="FFFFFF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25" y="4165785"/>
            <a:ext cx="1538501" cy="1147958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2691"/>
          <a:stretch/>
        </p:blipFill>
        <p:spPr bwMode="auto">
          <a:xfrm>
            <a:off x="3687824" y="4930268"/>
            <a:ext cx="1682541" cy="1656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637764" y="1530617"/>
            <a:ext cx="4628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del programa </a:t>
            </a:r>
            <a:endParaRPr lang="es-CL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194" y="2142413"/>
            <a:ext cx="5387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El objetivo de este fondo es financiar, principalmente, la </a:t>
            </a:r>
            <a:r>
              <a:rPr lang="es-ES" altLang="es-CL" sz="1400" b="1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ejecución de proyectos de infraestructura</a:t>
            </a: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, que permitan mejorar la calidad de vida de la población de la Región de Los Lagos, tanto del sector urbano como rural.</a:t>
            </a:r>
            <a:endParaRPr lang="en-US" altLang="es-CL" sz="1400" dirty="0">
              <a:solidFill>
                <a:srgbClr val="0000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48" y="1476022"/>
            <a:ext cx="766547" cy="61179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12" y="1417638"/>
            <a:ext cx="4621169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755650" y="1952531"/>
            <a:ext cx="758313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s-ES" altLang="es-CL" sz="1400" b="1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CL" sz="1400" b="1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b="1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GLOSA 02</a:t>
            </a: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. Comunes para todos los programas 02 de los Gobiernos Regionales.</a:t>
            </a:r>
          </a:p>
          <a:p>
            <a:pPr algn="just"/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“5.9 Los recursos considerados en la asignación 33.03.125 Municipalidades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(Fondo Regional de Iniciativa Local), deberán destinarse a la ejecución de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proyectos…</a:t>
            </a:r>
          </a:p>
          <a:p>
            <a:pPr algn="just"/>
            <a:r>
              <a:rPr lang="es-ES" altLang="es-CL" sz="1400" dirty="0" smtClean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cada Gobierno Regional aprobará los instructivos o bases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que establecerán la metodología de distribución de los recursos entre comunas,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los procedimientos de ejecución, de entrega de recursos, de rendición de gasto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al Gobierno Regional y otros que permitan la mejor utilización de los recursos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del Fondo Regional de Iniciativa Local…</a:t>
            </a:r>
          </a:p>
          <a:p>
            <a:pPr algn="just"/>
            <a:r>
              <a:rPr lang="es-ES" altLang="es-CL" sz="1400" dirty="0" smtClean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Los proyectos que se ejecuten con recursos transferidos a los municipios a través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de este ítem, cuyo costo total por proyecto sea inferior a 2.000 UTM, y… no requerirán informe favorable del Ministerio de Desarrollo Social….</a:t>
            </a:r>
          </a:p>
          <a:p>
            <a:pPr algn="just"/>
            <a:endParaRPr lang="es-ES" altLang="es-CL" sz="1400" dirty="0">
              <a:solidFill>
                <a:srgbClr val="000065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s-CL" sz="1400" dirty="0" smtClean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Gobierno Regional respectivo, para cada proyecto, podrá autorizar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que sea ejecutado por el municipio o Corporación Municipal mediante</a:t>
            </a:r>
            <a:b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CL" sz="1400" dirty="0">
                <a:solidFill>
                  <a:srgbClr val="000065"/>
                </a:solidFill>
                <a:latin typeface="Arial" pitchFamily="34" charset="0"/>
                <a:cs typeface="Arial" pitchFamily="34" charset="0"/>
              </a:rPr>
              <a:t>administración directa</a:t>
            </a:r>
            <a:r>
              <a:rPr lang="es-ES" altLang="es-CL" sz="1400" dirty="0">
                <a:solidFill>
                  <a:srgbClr val="000065"/>
                </a:solidFill>
              </a:rPr>
              <a:t>;…, “</a:t>
            </a:r>
          </a:p>
          <a:p>
            <a:pPr algn="just"/>
            <a:r>
              <a:rPr lang="es-ES" altLang="es-CL" sz="1400" dirty="0">
                <a:solidFill>
                  <a:srgbClr val="000065"/>
                </a:solidFill>
              </a:rPr>
              <a:t> </a:t>
            </a:r>
            <a:br>
              <a:rPr lang="es-ES" altLang="es-CL" sz="1400" dirty="0">
                <a:solidFill>
                  <a:srgbClr val="000065"/>
                </a:solidFill>
              </a:rPr>
            </a:br>
            <a:endParaRPr lang="es-ES" altLang="es-CL" sz="1400" b="1" dirty="0">
              <a:solidFill>
                <a:srgbClr val="0000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00475" y="1445356"/>
            <a:ext cx="8330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PROCESO DE ADMISIBILIDAD Y EJECUCION FRIL 2019</a:t>
            </a:r>
            <a:endParaRPr lang="es-C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" y="1989734"/>
            <a:ext cx="7710221" cy="45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16861" y="1445356"/>
            <a:ext cx="6297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LEYES Y NORMAS QUE REGULA AL FRIL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898166" y="1894274"/>
            <a:ext cx="7561263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S" sz="1400" b="1" dirty="0" smtClean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b="1" dirty="0" smtClean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 URBANISMO Y CONTRUCCIÓN</a:t>
            </a:r>
          </a:p>
          <a:p>
            <a:pPr marL="742950" lvl="1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50.</a:t>
            </a:r>
          </a:p>
          <a:p>
            <a:pPr marL="742950" lvl="1" indent="-285750">
              <a:buFontTx/>
              <a:buChar char="-"/>
              <a:defRPr/>
            </a:pP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PRESUPUESTO DEL SECTOR PUBLICO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ORDENANZA GENERAL DE URBANISMO Y CONTRUCCIÓN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REGULADOR COMUNAL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INSTALACIONES DOMICILIARIAS DE AGUA POTABLE Y ALCANTARILLADO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D.S. 222/96 REGLAMENTO DE INSTALACIONES INTERIORES DE GAS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N° 327. FIJA REGLAMENTO DE LA LEY GENERAL DE SERVICIOS ELCTRICOS.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 err="1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</a:t>
            </a: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433. Of1996 Modificada en 2009</a:t>
            </a:r>
          </a:p>
          <a:p>
            <a:pPr marL="285750" indent="-285750">
              <a:buFontTx/>
              <a:buChar char="-"/>
              <a:defRPr/>
            </a:pP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b="1" dirty="0" err="1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</a:t>
            </a: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…varias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Sanitarias.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Dictámenes de Contraloría General de la República.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algn="just">
              <a:defRPr/>
            </a:pPr>
            <a:endParaRPr lang="es-ES" sz="1400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3583" y="2241196"/>
            <a:ext cx="71514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ES" sz="1400" b="1" dirty="0" smtClean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LICITACIÓN </a:t>
            </a: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  <a:p>
            <a:pPr marL="1657350" lvl="3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N° 19,886 de Compras Públicas</a:t>
            </a:r>
          </a:p>
          <a:p>
            <a:pPr marL="285750" indent="-285750">
              <a:buFontTx/>
              <a:buChar char="-"/>
              <a:defRPr/>
            </a:pP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DIRECTA</a:t>
            </a:r>
          </a:p>
          <a:p>
            <a:pPr marL="1657350" lvl="3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del costo total del proyecto puede destinarse a sueldos.</a:t>
            </a:r>
          </a:p>
          <a:p>
            <a:pPr marL="1657350" lvl="3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un 15% mas para mujeres mayores de 50 años.</a:t>
            </a:r>
          </a:p>
          <a:p>
            <a:pPr marL="1657350" lvl="3" indent="-285750"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Sueldos</a:t>
            </a:r>
            <a:r>
              <a:rPr lang="es-ES" sz="1400" b="1" dirty="0" smtClean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34840" y="1445356"/>
            <a:ext cx="4461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MODALIDAD DE EJECUCION</a:t>
            </a:r>
          </a:p>
        </p:txBody>
      </p:sp>
      <p:graphicFrame>
        <p:nvGraphicFramePr>
          <p:cNvPr id="4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84799"/>
              </p:ext>
            </p:extLst>
          </p:nvPr>
        </p:nvGraphicFramePr>
        <p:xfrm>
          <a:off x="1395081" y="4272521"/>
          <a:ext cx="6335712" cy="1717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879">
                  <a:extLst>
                    <a:ext uri="{9D8B030D-6E8A-4147-A177-3AD203B41FA5}">
                      <a16:colId xmlns:a16="http://schemas.microsoft.com/office/drawing/2014/main" xmlns="" val="141172224"/>
                    </a:ext>
                  </a:extLst>
                </a:gridCol>
                <a:gridCol w="3671833">
                  <a:extLst>
                    <a:ext uri="{9D8B030D-6E8A-4147-A177-3AD203B41FA5}">
                      <a16:colId xmlns:a16="http://schemas.microsoft.com/office/drawing/2014/main" xmlns="" val="3058956308"/>
                    </a:ext>
                  </a:extLst>
                </a:gridCol>
              </a:tblGrid>
              <a:tr h="2453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Mano de obra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Sueldo</a:t>
                      </a:r>
                      <a:endParaRPr lang="en-US" sz="140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290003894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calificada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$301.000.-</a:t>
                      </a:r>
                      <a:endParaRPr lang="en-US" sz="140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197044386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</a:t>
                      </a: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calificada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$394.590.-</a:t>
                      </a:r>
                      <a:endParaRPr lang="en-US" sz="140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403175231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Calificada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$514.319.-</a:t>
                      </a:r>
                      <a:endParaRPr lang="en-US" sz="140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318856461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obra o Capataz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$600.000.-</a:t>
                      </a:r>
                      <a:endParaRPr lang="en-US" sz="140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4242383965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 /o técnico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de mercados, previa </a:t>
                      </a:r>
                      <a:r>
                        <a:rPr lang="es-ES" sz="1400" dirty="0" err="1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visación</a:t>
                      </a:r>
                      <a:r>
                        <a:rPr lang="es-ES" sz="1400" dirty="0">
                          <a:solidFill>
                            <a:srgbClr val="0000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Unidad FRIL</a:t>
                      </a:r>
                      <a:endParaRPr lang="en-US" sz="1400" dirty="0">
                        <a:solidFill>
                          <a:srgbClr val="0000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221867214"/>
                  </a:ext>
                </a:extLst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7727" y="1445356"/>
            <a:ext cx="4047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LAS POSTULACIONES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84950" y="2361963"/>
            <a:ext cx="7561263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de proyectos por municipio	:          </a:t>
            </a:r>
            <a:r>
              <a:rPr lang="es-ES" sz="1400" b="1" dirty="0" smtClean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$200.000.000.-</a:t>
            </a: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 máximo a que puede postular 	: $ 96.706.000.-   (2.000 U.T.M.)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 mínimo de postulación	</a:t>
            </a:r>
            <a:r>
              <a:rPr lang="es-ES" sz="1400" b="1" dirty="0" smtClean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$ 25.000.000,- 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1400" b="1" dirty="0">
                <a:solidFill>
                  <a:srgbClr val="00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Municipalidades deben dar cumplimiento a la Resolución N° 30, de la Contraloría General de la República, de fecha 11 de marzo de 2015 que FIJA NORMAS DE PROCEDIMIENTO SOBRE RENDICIÓN DE CUENTAS.</a:t>
            </a:r>
          </a:p>
          <a:p>
            <a:pPr marL="285750" indent="-285750">
              <a:buFontTx/>
              <a:buChar char="-"/>
              <a:defRPr/>
            </a:pPr>
            <a:endParaRPr lang="es-ES" sz="1400" b="1" dirty="0">
              <a:solidFill>
                <a:srgbClr val="000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5484983" y="1173417"/>
            <a:ext cx="2668181" cy="1898864"/>
          </a:xfrm>
          <a:prstGeom prst="rect">
            <a:avLst/>
          </a:prstGeom>
          <a:gradFill>
            <a:gsLst>
              <a:gs pos="0">
                <a:srgbClr val="00B0F0"/>
              </a:gs>
              <a:gs pos="63000">
                <a:srgbClr val="DCECF2"/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350000"/>
                </a:sys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5464194" y="1061007"/>
            <a:ext cx="2715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Pasarelas</a:t>
            </a:r>
            <a:endParaRPr lang="es-CL" sz="1400" b="1" dirty="0" smtClean="0">
              <a:solidFill>
                <a:srgbClr val="1F497D"/>
              </a:solidFill>
              <a:latin typeface="Verdana" pitchFamily="34" charset="0"/>
              <a:ea typeface="ヒラギノ角ゴ Pro W3"/>
              <a:cs typeface="Verdana" pitchFamily="34" charset="0"/>
            </a:endParaRPr>
          </a:p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Paraderos sustentables</a:t>
            </a:r>
            <a:endParaRPr lang="es-CL" sz="1400" b="1" dirty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rampas flotantes</a:t>
            </a:r>
          </a:p>
          <a:p>
            <a:r>
              <a:rPr lang="es-CL" sz="14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Centros comunitarios</a:t>
            </a:r>
          </a:p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Ciclo vías</a:t>
            </a:r>
          </a:p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Ferias</a:t>
            </a:r>
          </a:p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Puentes</a:t>
            </a:r>
            <a:endParaRPr lang="es-CL" sz="1400" b="1" dirty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endParaRPr lang="es-CL" sz="14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063910018"/>
              </p:ext>
            </p:extLst>
          </p:nvPr>
        </p:nvGraphicFramePr>
        <p:xfrm>
          <a:off x="129071" y="2050861"/>
          <a:ext cx="5247552" cy="308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590758" y="1253767"/>
            <a:ext cx="43867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Tipología DE PROYECTOS</a:t>
            </a:r>
            <a:endParaRPr lang="es-C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822157" y="1969468"/>
            <a:ext cx="2171718" cy="1569660"/>
          </a:xfrm>
          <a:prstGeom prst="rect">
            <a:avLst/>
          </a:prstGeom>
          <a:gradFill>
            <a:gsLst>
              <a:gs pos="0">
                <a:srgbClr val="66FF99"/>
              </a:gs>
              <a:gs pos="63000">
                <a:srgbClr val="DCECF2"/>
              </a:gs>
              <a:gs pos="100000">
                <a:sysClr val="window" lastClr="FFFFFF">
                  <a:hueOff val="0"/>
                  <a:satOff val="0"/>
                  <a:lumOff val="0"/>
                  <a:alphaOff val="0"/>
                  <a:tint val="15000"/>
                  <a:satMod val="350000"/>
                </a:sys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Mejoramiento veredas </a:t>
            </a:r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Bibliotecas</a:t>
            </a:r>
          </a:p>
          <a:p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Plazas </a:t>
            </a:r>
            <a:endParaRPr lang="es-CL" sz="1200" b="1" dirty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J</a:t>
            </a:r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uegos infantiles</a:t>
            </a:r>
          </a:p>
          <a:p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Servicios básicos </a:t>
            </a:r>
            <a:endParaRPr lang="es-CL" sz="1200" b="1" dirty="0" smtClean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Construcción Agua </a:t>
            </a:r>
          </a:p>
          <a:p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Potable, Alcantarillado </a:t>
            </a:r>
          </a:p>
          <a:p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y Energía Eléctrica</a:t>
            </a:r>
            <a:endParaRPr lang="es-CL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309565" y="5282210"/>
            <a:ext cx="2499835" cy="1169551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Desarrollo turístico</a:t>
            </a:r>
          </a:p>
          <a:p>
            <a:r>
              <a:rPr lang="es-CL" sz="14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Señalética </a:t>
            </a:r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turística</a:t>
            </a:r>
          </a:p>
          <a:p>
            <a:r>
              <a:rPr lang="es-CL" sz="14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Portales de </a:t>
            </a:r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acceso</a:t>
            </a:r>
          </a:p>
          <a:p>
            <a:r>
              <a:rPr lang="es-CL" sz="14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miradores </a:t>
            </a:r>
            <a:r>
              <a:rPr lang="es-CL" sz="14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turísticos</a:t>
            </a:r>
          </a:p>
          <a:p>
            <a:endParaRPr lang="es-CL" sz="1400" dirty="0"/>
          </a:p>
        </p:txBody>
      </p:sp>
      <p:sp>
        <p:nvSpPr>
          <p:cNvPr id="27" name="26 Rectángulo"/>
          <p:cNvSpPr/>
          <p:nvPr/>
        </p:nvSpPr>
        <p:spPr>
          <a:xfrm>
            <a:off x="5513693" y="3499326"/>
            <a:ext cx="2825086" cy="1737126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Servicios </a:t>
            </a:r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Sustentables</a:t>
            </a:r>
          </a:p>
          <a:p>
            <a:pPr lvl="0"/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placas fotovoltaicas, iluminación </a:t>
            </a:r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sustentable</a:t>
            </a:r>
          </a:p>
          <a:p>
            <a:pPr lvl="0"/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Recolección de Aguas </a:t>
            </a:r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Lluvias</a:t>
            </a:r>
          </a:p>
          <a:p>
            <a:pPr lvl="0"/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Centros de Acopio </a:t>
            </a:r>
            <a:endParaRPr lang="es-CL" sz="1200" b="1" dirty="0" smtClean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s-CL" sz="1200" b="1" dirty="0" err="1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Composteras</a:t>
            </a:r>
            <a:endParaRPr lang="es-CL" sz="1200" b="1" dirty="0" smtClean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Infraestructura </a:t>
            </a:r>
            <a:r>
              <a:rPr lang="es-CL" sz="1200" b="1" dirty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srgbClr val="1F497D"/>
                </a:solidFill>
                <a:latin typeface="Verdana" pitchFamily="34" charset="0"/>
                <a:cs typeface="Verdana" pitchFamily="34" charset="0"/>
              </a:rPr>
              <a:t>drenaje urbano y eficiencia del uso del agua</a:t>
            </a:r>
            <a:endParaRPr lang="es-CL" sz="1200" b="1" dirty="0">
              <a:solidFill>
                <a:srgbClr val="1F497D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81079" y="1804361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/>
              <a:t>Plan Regional de Gobierno 2018 – 2022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90758" y="5267419"/>
            <a:ext cx="5004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/>
              <a:t>Criterios Especiales</a:t>
            </a:r>
            <a:r>
              <a:rPr lang="es-CL" sz="1200" dirty="0"/>
              <a:t>: políticas y programas de equidad de género impulsadas por el Ministerio de la Mujer, por lo que se priorizarán proyectos. infraestructura a postular garantice los espacios necesarios para la participación de las mujeres de la región en las distintas actividades de capacitación, talleres o recreación que se realizan en las comunas y que favorezcan la participación de las madres junto a sus hijos.</a:t>
            </a:r>
          </a:p>
          <a:p>
            <a:endParaRPr lang="es-CL" sz="1600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644467" y="2883088"/>
            <a:ext cx="1597904" cy="1493949"/>
          </a:xfrm>
          <a:prstGeom prst="ellipse">
            <a:avLst/>
          </a:prstGeom>
          <a:solidFill>
            <a:srgbClr val="FFE1E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3581242" y="3324835"/>
            <a:ext cx="172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200" dirty="0">
                <a:solidFill>
                  <a:sysClr val="windowText" lastClr="000000"/>
                </a:solidFill>
                <a:latin typeface="Calibri"/>
              </a:rPr>
              <a:t>MEDIOAMBIENTE SUSTENTABLE Y CAMBIO CLIMÁTICO</a:t>
            </a:r>
            <a:endParaRPr lang="es-ES" sz="12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2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73683782"/>
              </p:ext>
            </p:extLst>
          </p:nvPr>
        </p:nvGraphicFramePr>
        <p:xfrm>
          <a:off x="1130814" y="1990089"/>
          <a:ext cx="7069540" cy="424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213132" y="1445356"/>
            <a:ext cx="6904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TIPOLOGÍA DE PROYECTOS NO ADMISIBLES</a:t>
            </a:r>
            <a:endParaRPr lang="es-CL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112665"/>
            <a:ext cx="2456282" cy="9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26473</TotalTime>
  <Words>752</Words>
  <Application>Microsoft Office PowerPoint</Application>
  <PresentationFormat>Presentación en pantalla (4:3)</PresentationFormat>
  <Paragraphs>127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PUBLISU®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Agencia PUBLISU®</dc:creator>
  <cp:lastModifiedBy>Usuario</cp:lastModifiedBy>
  <cp:revision>1858</cp:revision>
  <cp:lastPrinted>2013-07-22T22:34:54Z</cp:lastPrinted>
  <dcterms:created xsi:type="dcterms:W3CDTF">2013-01-11T20:57:08Z</dcterms:created>
  <dcterms:modified xsi:type="dcterms:W3CDTF">2019-04-24T14:12:53Z</dcterms:modified>
</cp:coreProperties>
</file>